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6" r:id="rId9"/>
    <p:sldId id="262" r:id="rId10"/>
    <p:sldId id="263" r:id="rId11"/>
    <p:sldId id="264" r:id="rId12"/>
    <p:sldId id="265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"/>
          <c:dPt>
            <c:idx val="0"/>
            <c:bubble3D val="0"/>
            <c:explosion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E22-425D-A52A-6BEB6538F2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E22-425D-A52A-6BEB6538F2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E22-425D-A52A-6BEB6538F2E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E22-425D-A52A-6BEB6538F2E5}"/>
              </c:ext>
            </c:extLst>
          </c:dPt>
          <c:dLbls>
            <c:dLbl>
              <c:idx val="0"/>
              <c:layout>
                <c:manualLayout>
                  <c:x val="6.5267352434606143E-2"/>
                  <c:y val="1.12232295349450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E22-425D-A52A-6BEB6538F2E5}"/>
                </c:ext>
              </c:extLst>
            </c:dLbl>
            <c:dLbl>
              <c:idx val="1"/>
              <c:layout>
                <c:manualLayout>
                  <c:x val="-5.6534532675912311E-2"/>
                  <c:y val="5.21123457431570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E22-425D-A52A-6BEB6538F2E5}"/>
                </c:ext>
              </c:extLst>
            </c:dLbl>
            <c:dLbl>
              <c:idx val="2"/>
              <c:layout>
                <c:manualLayout>
                  <c:x val="-0.10830755510287128"/>
                  <c:y val="4.23922996585602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E22-425D-A52A-6BEB6538F2E5}"/>
                </c:ext>
              </c:extLst>
            </c:dLbl>
            <c:dLbl>
              <c:idx val="3"/>
              <c:layout>
                <c:manualLayout>
                  <c:x val="-0.15887085868006526"/>
                  <c:y val="2.24231021683308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E22-425D-A52A-6BEB6538F2E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74</c:v>
                </c:pt>
                <c:pt idx="1">
                  <c:v>8</c:v>
                </c:pt>
                <c:pt idx="2">
                  <c:v>16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22-425D-A52A-6BEB6538F2E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45706200787401"/>
          <c:y val="3.3585693870533354E-2"/>
          <c:w val="0.87049138779527546"/>
          <c:h val="0.882165578308593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cat>
            <c:strRef>
              <c:f>Foglio1!$A$2:$A$5</c:f>
              <c:strCache>
                <c:ptCount val="3"/>
                <c:pt idx="0">
                  <c:v>CONOSCENZE SPECIFICHE</c:v>
                </c:pt>
                <c:pt idx="1">
                  <c:v>METODOLOGIE</c:v>
                </c:pt>
                <c:pt idx="2">
                  <c:v>COMPETENZE COMUNICATIVE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80</c:v>
                </c:pt>
                <c:pt idx="1">
                  <c:v>80</c:v>
                </c:pt>
                <c:pt idx="2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F6-4A74-A140-D3567543F18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cat>
            <c:strRef>
              <c:f>Foglio1!$A$2:$A$5</c:f>
              <c:strCache>
                <c:ptCount val="3"/>
                <c:pt idx="0">
                  <c:v>CONOSCENZE SPECIFICHE</c:v>
                </c:pt>
                <c:pt idx="1">
                  <c:v>METODOLOGIE</c:v>
                </c:pt>
                <c:pt idx="2">
                  <c:v>COMPETENZE COMUNICATIVE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F6-4A74-A140-D3567543F189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Colonna1</c:v>
                </c:pt>
              </c:strCache>
            </c:strRef>
          </c:tx>
          <c:invertIfNegative val="0"/>
          <c:cat>
            <c:strRef>
              <c:f>Foglio1!$A$2:$A$5</c:f>
              <c:strCache>
                <c:ptCount val="3"/>
                <c:pt idx="0">
                  <c:v>CONOSCENZE SPECIFICHE</c:v>
                </c:pt>
                <c:pt idx="1">
                  <c:v>METODOLOGIE</c:v>
                </c:pt>
                <c:pt idx="2">
                  <c:v>COMPETENZE COMUNICATIVE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A4F6-4A74-A140-D3567543F1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541760"/>
        <c:axId val="111040000"/>
      </c:barChart>
      <c:catAx>
        <c:axId val="103541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1040000"/>
        <c:crosses val="autoZero"/>
        <c:auto val="1"/>
        <c:lblAlgn val="ctr"/>
        <c:lblOffset val="100"/>
        <c:noMultiLvlLbl val="0"/>
      </c:catAx>
      <c:valAx>
        <c:axId val="111040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541760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4211773651710387"/>
          <c:y val="0.42597918932501405"/>
          <c:w val="7.2444368238512136E-2"/>
          <c:h val="0.131003958222924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t-IT" dirty="0"/>
              <a:t>CLASSI </a:t>
            </a:r>
            <a:r>
              <a:rPr lang="it-IT" dirty="0" smtClean="0"/>
              <a:t>TERZE E QUARTE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Foglio1!$A$2:$A$6</c:f>
              <c:strCache>
                <c:ptCount val="5"/>
                <c:pt idx="0">
                  <c:v>LAVORARE IN GRUPPO</c:v>
                </c:pt>
                <c:pt idx="1">
                  <c:v>ADATTARSI A NUOVI AMBIENTI</c:v>
                </c:pt>
                <c:pt idx="2">
                  <c:v>RISPETTARE GLI ORARI</c:v>
                </c:pt>
                <c:pt idx="3">
                  <c:v>UTILIZZARE RISORSE PER ESEGUIRE LAV.</c:v>
                </c:pt>
                <c:pt idx="4">
                  <c:v>PRENDERE DECISIONI IN AUTONOMIA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9-4882-BC2A-48256E41AA3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Foglio1!$A$2:$A$6</c:f>
              <c:strCache>
                <c:ptCount val="5"/>
                <c:pt idx="0">
                  <c:v>LAVORARE IN GRUPPO</c:v>
                </c:pt>
                <c:pt idx="1">
                  <c:v>ADATTARSI A NUOVI AMBIENTI</c:v>
                </c:pt>
                <c:pt idx="2">
                  <c:v>RISPETTARE GLI ORARI</c:v>
                </c:pt>
                <c:pt idx="3">
                  <c:v>UTILIZZARE RISORSE PER ESEGUIRE LAV.</c:v>
                </c:pt>
                <c:pt idx="4">
                  <c:v>PRENDERE DECISIONI IN AUTONOMIA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19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9-4882-BC2A-48256E41AA3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Foglio1!$A$2:$A$6</c:f>
              <c:strCache>
                <c:ptCount val="5"/>
                <c:pt idx="0">
                  <c:v>LAVORARE IN GRUPPO</c:v>
                </c:pt>
                <c:pt idx="1">
                  <c:v>ADATTARSI A NUOVI AMBIENTI</c:v>
                </c:pt>
                <c:pt idx="2">
                  <c:v>RISPETTARE GLI ORARI</c:v>
                </c:pt>
                <c:pt idx="3">
                  <c:v>UTILIZZARE RISORSE PER ESEGUIRE LAV.</c:v>
                </c:pt>
                <c:pt idx="4">
                  <c:v>PRENDERE DECISIONI IN AUTONOMIA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51</c:v>
                </c:pt>
                <c:pt idx="1">
                  <c:v>49</c:v>
                </c:pt>
                <c:pt idx="2">
                  <c:v>31</c:v>
                </c:pt>
                <c:pt idx="3">
                  <c:v>69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A9-4882-BC2A-48256E41AA3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Foglio1!$A$2:$A$6</c:f>
              <c:strCache>
                <c:ptCount val="5"/>
                <c:pt idx="0">
                  <c:v>LAVORARE IN GRUPPO</c:v>
                </c:pt>
                <c:pt idx="1">
                  <c:v>ADATTARSI A NUOVI AMBIENTI</c:v>
                </c:pt>
                <c:pt idx="2">
                  <c:v>RISPETTARE GLI ORARI</c:v>
                </c:pt>
                <c:pt idx="3">
                  <c:v>UTILIZZARE RISORSE PER ESEGUIRE LAV.</c:v>
                </c:pt>
                <c:pt idx="4">
                  <c:v>PRENDERE DECISIONI IN AUTONOMIA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25</c:v>
                </c:pt>
                <c:pt idx="1">
                  <c:v>45</c:v>
                </c:pt>
                <c:pt idx="2">
                  <c:v>65</c:v>
                </c:pt>
                <c:pt idx="3">
                  <c:v>26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A9-4882-BC2A-48256E41AA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01269504"/>
        <c:axId val="101271040"/>
      </c:barChart>
      <c:catAx>
        <c:axId val="101269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1271040"/>
        <c:crosses val="autoZero"/>
        <c:auto val="1"/>
        <c:lblAlgn val="ctr"/>
        <c:lblOffset val="100"/>
        <c:noMultiLvlLbl val="0"/>
      </c:catAx>
      <c:valAx>
        <c:axId val="101271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126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t-IT" dirty="0"/>
              <a:t>CLASSI </a:t>
            </a:r>
            <a:r>
              <a:rPr lang="it-IT" dirty="0" smtClean="0"/>
              <a:t>TERZE E QUARTE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Foglio1!$A$2:$A$7</c:f>
              <c:strCache>
                <c:ptCount val="6"/>
                <c:pt idx="0">
                  <c:v>RISPETTARE I TEMPI DI CONSEGNA</c:v>
                </c:pt>
                <c:pt idx="1">
                  <c:v>RISOLVERE PROBLEMI SUL LAVORO</c:v>
                </c:pt>
                <c:pt idx="2">
                  <c:v>COORDINARE GRUPPI DI LAVORO</c:v>
                </c:pt>
                <c:pt idx="3">
                  <c:v>ADATTARMI AI RITMI DEL LAVORO</c:v>
                </c:pt>
                <c:pt idx="4">
                  <c:v>CONCENTRARMI SULLE COSE DA FARE</c:v>
                </c:pt>
                <c:pt idx="5">
                  <c:v>SAPER COMUNICARE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25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33-4B13-8A41-ED3E8B0E41A7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Foglio1!$A$2:$A$7</c:f>
              <c:strCache>
                <c:ptCount val="6"/>
                <c:pt idx="0">
                  <c:v>RISPETTARE I TEMPI DI CONSEGNA</c:v>
                </c:pt>
                <c:pt idx="1">
                  <c:v>RISOLVERE PROBLEMI SUL LAVORO</c:v>
                </c:pt>
                <c:pt idx="2">
                  <c:v>COORDINARE GRUPPI DI LAVORO</c:v>
                </c:pt>
                <c:pt idx="3">
                  <c:v>ADATTARMI AI RITMI DEL LAVORO</c:v>
                </c:pt>
                <c:pt idx="4">
                  <c:v>CONCENTRARMI SULLE COSE DA FARE</c:v>
                </c:pt>
                <c:pt idx="5">
                  <c:v>SAPER COMUNICARE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4</c:v>
                </c:pt>
                <c:pt idx="1">
                  <c:v>10</c:v>
                </c:pt>
                <c:pt idx="2">
                  <c:v>30</c:v>
                </c:pt>
                <c:pt idx="3">
                  <c:v>8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33-4B13-8A41-ED3E8B0E41A7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Foglio1!$A$2:$A$7</c:f>
              <c:strCache>
                <c:ptCount val="6"/>
                <c:pt idx="0">
                  <c:v>RISPETTARE I TEMPI DI CONSEGNA</c:v>
                </c:pt>
                <c:pt idx="1">
                  <c:v>RISOLVERE PROBLEMI SUL LAVORO</c:v>
                </c:pt>
                <c:pt idx="2">
                  <c:v>COORDINARE GRUPPI DI LAVORO</c:v>
                </c:pt>
                <c:pt idx="3">
                  <c:v>ADATTARMI AI RITMI DEL LAVORO</c:v>
                </c:pt>
                <c:pt idx="4">
                  <c:v>CONCENTRARMI SULLE COSE DA FARE</c:v>
                </c:pt>
                <c:pt idx="5">
                  <c:v>SAPER COMUNICARE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40</c:v>
                </c:pt>
                <c:pt idx="1">
                  <c:v>60</c:v>
                </c:pt>
                <c:pt idx="2">
                  <c:v>33</c:v>
                </c:pt>
                <c:pt idx="3">
                  <c:v>47</c:v>
                </c:pt>
                <c:pt idx="4">
                  <c:v>37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33-4B13-8A41-ED3E8B0E41A7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Foglio1!$A$2:$A$7</c:f>
              <c:strCache>
                <c:ptCount val="6"/>
                <c:pt idx="0">
                  <c:v>RISPETTARE I TEMPI DI CONSEGNA</c:v>
                </c:pt>
                <c:pt idx="1">
                  <c:v>RISOLVERE PROBLEMI SUL LAVORO</c:v>
                </c:pt>
                <c:pt idx="2">
                  <c:v>COORDINARE GRUPPI DI LAVORO</c:v>
                </c:pt>
                <c:pt idx="3">
                  <c:v>ADATTARMI AI RITMI DEL LAVORO</c:v>
                </c:pt>
                <c:pt idx="4">
                  <c:v>CONCENTRARMI SULLE COSE DA FARE</c:v>
                </c:pt>
                <c:pt idx="5">
                  <c:v>SAPER COMUNICARE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56</c:v>
                </c:pt>
                <c:pt idx="1">
                  <c:v>24</c:v>
                </c:pt>
                <c:pt idx="2">
                  <c:v>12</c:v>
                </c:pt>
                <c:pt idx="3">
                  <c:v>42</c:v>
                </c:pt>
                <c:pt idx="4">
                  <c:v>59</c:v>
                </c:pt>
                <c:pt idx="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33-4B13-8A41-ED3E8B0E4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03516416"/>
        <c:axId val="103538688"/>
      </c:barChart>
      <c:catAx>
        <c:axId val="103516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538688"/>
        <c:crosses val="autoZero"/>
        <c:auto val="1"/>
        <c:lblAlgn val="ctr"/>
        <c:lblOffset val="100"/>
        <c:noMultiLvlLbl val="0"/>
      </c:catAx>
      <c:valAx>
        <c:axId val="103538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51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63636363636363"/>
          <c:y val="6.6048152363837723E-2"/>
          <c:w val="0.61515151515151512"/>
          <c:h val="0.86435543813711468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dLbl>
              <c:idx val="0"/>
              <c:layout>
                <c:manualLayout>
                  <c:x val="1.0820900676889096E-2"/>
                  <c:y val="-1.3305032523108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9B1-43B4-B82A-C7F008E06065}"/>
                </c:ext>
              </c:extLst>
            </c:dLbl>
            <c:dLbl>
              <c:idx val="1"/>
              <c:layout>
                <c:manualLayout>
                  <c:x val="-2.5457245475894601E-2"/>
                  <c:y val="-6.896724865913512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9B1-43B4-B82A-C7F008E06065}"/>
                </c:ext>
              </c:extLst>
            </c:dLbl>
            <c:dLbl>
              <c:idx val="2"/>
              <c:layout>
                <c:manualLayout>
                  <c:x val="-0.12270513883133057"/>
                  <c:y val="0.1181914869336987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9B1-43B4-B82A-C7F008E06065}"/>
                </c:ext>
              </c:extLst>
            </c:dLbl>
            <c:dLbl>
              <c:idx val="3"/>
              <c:layout>
                <c:manualLayout>
                  <c:x val="-0.21376156927752454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9B1-43B4-B82A-C7F008E0606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69</c:v>
                </c:pt>
                <c:pt idx="1">
                  <c:v>15</c:v>
                </c:pt>
                <c:pt idx="2">
                  <c:v>11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B1-43B4-B82A-C7F008E0606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STUDENTI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1B-4490-A379-C07C569F055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1B-4490-A379-C07C569F055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1B-4490-A379-C07C569F055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1B-4490-A379-C07C569F0553}"/>
              </c:ext>
            </c:extLst>
          </c:dPt>
          <c:dLbls>
            <c:dLbl>
              <c:idx val="0"/>
              <c:layout>
                <c:manualLayout>
                  <c:x val="0.12947898445879313"/>
                  <c:y val="-3.19241177168771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C1B-4490-A379-C07C569F0553}"/>
                </c:ext>
              </c:extLst>
            </c:dLbl>
            <c:dLbl>
              <c:idx val="1"/>
              <c:layout>
                <c:manualLayout>
                  <c:x val="-0.14594265805745713"/>
                  <c:y val="1.31437388488670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C1B-4490-A379-C07C569F0553}"/>
                </c:ext>
              </c:extLst>
            </c:dLbl>
            <c:dLbl>
              <c:idx val="2"/>
              <c:layout>
                <c:manualLayout>
                  <c:x val="-0.15092183687131536"/>
                  <c:y val="-3.835584573195524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C1B-4490-A379-C07C569F0553}"/>
                </c:ext>
              </c:extLst>
            </c:dLbl>
            <c:dLbl>
              <c:idx val="3"/>
              <c:layout>
                <c:manualLayout>
                  <c:x val="1.0542502573405029E-2"/>
                  <c:y val="1.12592182302046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C1B-4490-A379-C07C569F055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82</c:v>
                </c:pt>
                <c:pt idx="1">
                  <c:v>10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1B-4490-A379-C07C569F055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dLbl>
              <c:idx val="0"/>
              <c:layout>
                <c:manualLayout>
                  <c:x val="5.0407970848304333E-2"/>
                  <c:y val="-0.110724982906548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302-43DA-A2B0-2A6732EB213B}"/>
                </c:ext>
              </c:extLst>
            </c:dLbl>
            <c:dLbl>
              <c:idx val="1"/>
              <c:layout>
                <c:manualLayout>
                  <c:x val="-1.3133552480697201E-2"/>
                  <c:y val="4.374453193350851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302-43DA-A2B0-2A6732EB213B}"/>
                </c:ext>
              </c:extLst>
            </c:dLbl>
            <c:dLbl>
              <c:idx val="2"/>
              <c:layout>
                <c:manualLayout>
                  <c:x val="-1.663719219563576E-2"/>
                  <c:y val="2.436862058909303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302-43DA-A2B0-2A6732EB213B}"/>
                </c:ext>
              </c:extLst>
            </c:dLbl>
            <c:dLbl>
              <c:idx val="3"/>
              <c:layout>
                <c:manualLayout>
                  <c:x val="-1.4441981160121974E-2"/>
                  <c:y val="2.801316502103912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302-43DA-A2B0-2A6732EB213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78</c:v>
                </c:pt>
                <c:pt idx="1">
                  <c:v>6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02-43DA-A2B0-2A6732EB213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STUDENTI CLASSI QUARTE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36-4E1B-91DE-E5BE2F543BB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36-4E1B-91DE-E5BE2F543BB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36-4E1B-91DE-E5BE2F543BB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436-4E1B-91DE-E5BE2F543BB3}"/>
              </c:ext>
            </c:extLst>
          </c:dPt>
          <c:dLbls>
            <c:dLbl>
              <c:idx val="0"/>
              <c:layout>
                <c:manualLayout>
                  <c:x val="4.7120281194530482E-2"/>
                  <c:y val="-0.111385108275078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436-4E1B-91DE-E5BE2F543BB3}"/>
                </c:ext>
              </c:extLst>
            </c:dLbl>
            <c:dLbl>
              <c:idx val="1"/>
              <c:layout>
                <c:manualLayout>
                  <c:x val="-0.18298362083109357"/>
                  <c:y val="-2.8827024894139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436-4E1B-91DE-E5BE2F543BB3}"/>
                </c:ext>
              </c:extLst>
            </c:dLbl>
            <c:dLbl>
              <c:idx val="2"/>
              <c:layout>
                <c:manualLayout>
                  <c:x val="-0.10590262132478566"/>
                  <c:y val="2.048728202168446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436-4E1B-91DE-E5BE2F543BB3}"/>
                </c:ext>
              </c:extLst>
            </c:dLbl>
            <c:dLbl>
              <c:idx val="3"/>
              <c:layout>
                <c:manualLayout>
                  <c:x val="5.1470698900406304E-3"/>
                  <c:y val="2.01944652206432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D.</a:t>
                    </a:r>
                    <a:r>
                      <a:rPr lang="en-US" dirty="0"/>
                      <a:t>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436-4E1B-91DE-E5BE2F543BB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4° trim.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36</c:v>
                </c:pt>
                <c:pt idx="1">
                  <c:v>32</c:v>
                </c:pt>
                <c:pt idx="2">
                  <c:v>28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436-4E1B-91DE-E5BE2F543BB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dLbl>
              <c:idx val="0"/>
              <c:layout>
                <c:manualLayout>
                  <c:x val="1.5298219687348466E-2"/>
                  <c:y val="-4.818822647169106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8D1-49F3-9B83-85CFE6649DA2}"/>
                </c:ext>
              </c:extLst>
            </c:dLbl>
            <c:dLbl>
              <c:idx val="1"/>
              <c:layout>
                <c:manualLayout>
                  <c:x val="-5.0328122474426772E-2"/>
                  <c:y val="-6.75823022122235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8D1-49F3-9B83-85CFE6649DA2}"/>
                </c:ext>
              </c:extLst>
            </c:dLbl>
            <c:dLbl>
              <c:idx val="2"/>
              <c:layout>
                <c:manualLayout>
                  <c:x val="-3.5783283687779624E-2"/>
                  <c:y val="6.96344206974128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8D1-49F3-9B83-85CFE6649DA2}"/>
                </c:ext>
              </c:extLst>
            </c:dLbl>
            <c:dLbl>
              <c:idx val="3"/>
              <c:layout>
                <c:manualLayout>
                  <c:x val="-7.6507416045135293E-2"/>
                  <c:y val="5.952380952380952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8D1-49F3-9B83-85CFE6649DA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39</c:v>
                </c:pt>
                <c:pt idx="1">
                  <c:v>35</c:v>
                </c:pt>
                <c:pt idx="2">
                  <c:v>17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D1-49F3-9B83-85CFE6649DA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STUDENTI CLASSI QUARTE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09-4744-A2E9-217DABD934D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09-4744-A2E9-217DABD934D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09-4744-A2E9-217DABD934D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09-4744-A2E9-217DABD934DA}"/>
              </c:ext>
            </c:extLst>
          </c:dPt>
          <c:dLbls>
            <c:dLbl>
              <c:idx val="0"/>
              <c:layout>
                <c:manualLayout>
                  <c:x val="6.0913248112504453E-2"/>
                  <c:y val="-4.41700068661666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C09-4744-A2E9-217DABD934DA}"/>
                </c:ext>
              </c:extLst>
            </c:dLbl>
            <c:dLbl>
              <c:idx val="1"/>
              <c:layout>
                <c:manualLayout>
                  <c:x val="-0.17841956676711707"/>
                  <c:y val="-4.018372182905416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C09-4744-A2E9-217DABD934DA}"/>
                </c:ext>
              </c:extLst>
            </c:dLbl>
            <c:dLbl>
              <c:idx val="2"/>
              <c:layout>
                <c:manualLayout>
                  <c:x val="-8.8575993972975595E-2"/>
                  <c:y val="6.96819415956044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C09-4744-A2E9-217DABD934DA}"/>
                </c:ext>
              </c:extLst>
            </c:dLbl>
            <c:dLbl>
              <c:idx val="3"/>
              <c:layout>
                <c:manualLayout>
                  <c:x val="-0.11431600563818411"/>
                  <c:y val="3.05030540690119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C09-4744-A2E9-217DABD934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27</c:v>
                </c:pt>
                <c:pt idx="1">
                  <c:v>50</c:v>
                </c:pt>
                <c:pt idx="2">
                  <c:v>17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09-4744-A2E9-217DABD934D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dLbl>
              <c:idx val="0"/>
              <c:layout>
                <c:manualLayout>
                  <c:x val="8.6427165354330728E-3"/>
                  <c:y val="-2.62325216465379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9AF-47C8-A087-AFA34B6E65FB}"/>
                </c:ext>
              </c:extLst>
            </c:dLbl>
            <c:dLbl>
              <c:idx val="1"/>
              <c:layout>
                <c:manualLayout>
                  <c:x val="-0.11548753280839873"/>
                  <c:y val="-3.48279952550415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9AF-47C8-A087-AFA34B6E65FB}"/>
                </c:ext>
              </c:extLst>
            </c:dLbl>
            <c:dLbl>
              <c:idx val="2"/>
              <c:layout>
                <c:manualLayout>
                  <c:x val="-0.12015091863517061"/>
                  <c:y val="0.1356934831544639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AF-47C8-A087-AFA34B6E65FB}"/>
                </c:ext>
              </c:extLst>
            </c:dLbl>
            <c:dLbl>
              <c:idx val="3"/>
              <c:layout>
                <c:manualLayout>
                  <c:x val="-0.1162888779527559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AF-47C8-A087-AFA34B6E65F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29</c:v>
                </c:pt>
                <c:pt idx="1">
                  <c:v>51</c:v>
                </c:pt>
                <c:pt idx="2">
                  <c:v>16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AF-47C8-A087-AFA34B6E65F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CLASSI QUARTE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3696316704201899E-2"/>
          <c:y val="0.19328145876720373"/>
          <c:w val="0.9136564596092156"/>
          <c:h val="0.592431059753894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3"/>
                <c:pt idx="0">
                  <c:v>CONOSCENZE SPECIFICHE</c:v>
                </c:pt>
                <c:pt idx="1">
                  <c:v>METODOLOGIE</c:v>
                </c:pt>
                <c:pt idx="2">
                  <c:v>COMPETENZE COMUNICATIVE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85</c:v>
                </c:pt>
                <c:pt idx="1">
                  <c:v>77</c:v>
                </c:pt>
                <c:pt idx="2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E7-45E5-B2E5-2A2B3398DFA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3"/>
                <c:pt idx="0">
                  <c:v>CONOSCENZE SPECIFICHE</c:v>
                </c:pt>
                <c:pt idx="1">
                  <c:v>METODOLOGIE</c:v>
                </c:pt>
                <c:pt idx="2">
                  <c:v>COMPETENZE COMUNICATIVE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15</c:v>
                </c:pt>
                <c:pt idx="1">
                  <c:v>23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E7-45E5-B2E5-2A2B3398DFA1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3"/>
                <c:pt idx="0">
                  <c:v>CONOSCENZE SPECIFICHE</c:v>
                </c:pt>
                <c:pt idx="1">
                  <c:v>METODOLOGIE</c:v>
                </c:pt>
                <c:pt idx="2">
                  <c:v>COMPETENZE COMUNICATIVE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FE7-45E5-B2E5-2A2B3398D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180160"/>
        <c:axId val="101181696"/>
      </c:barChart>
      <c:catAx>
        <c:axId val="10118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1181696"/>
        <c:crosses val="autoZero"/>
        <c:auto val="1"/>
        <c:lblAlgn val="ctr"/>
        <c:lblOffset val="100"/>
        <c:noMultiLvlLbl val="0"/>
      </c:catAx>
      <c:valAx>
        <c:axId val="10118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118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77940975617934205"/>
          <c:y val="0.33676147503123394"/>
          <c:w val="0.11115919594507748"/>
          <c:h val="0.218289550265243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40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29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51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096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03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170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67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50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9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5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89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0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9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13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5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36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878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483327"/>
            <a:ext cx="7766936" cy="4010296"/>
          </a:xfrm>
        </p:spPr>
        <p:txBody>
          <a:bodyPr/>
          <a:lstStyle/>
          <a:p>
            <a:pPr algn="ctr"/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4800" dirty="0"/>
              <a:t/>
            </a:r>
            <a:br>
              <a:rPr lang="it-IT" sz="4800" dirty="0"/>
            </a:br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4000" dirty="0" smtClean="0"/>
              <a:t>ITAS «A. TOSI»</a:t>
            </a:r>
            <a:br>
              <a:rPr lang="it-IT" sz="4000" dirty="0" smtClean="0"/>
            </a:br>
            <a:r>
              <a:rPr lang="it-IT" sz="4000" dirty="0" smtClean="0"/>
              <a:t>CODOGNO</a:t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5400" b="1" dirty="0" smtClean="0"/>
              <a:t>ALTERNANZA SCUOLA </a:t>
            </a:r>
            <a:r>
              <a:rPr lang="it-IT" sz="5400" b="1" dirty="0" smtClean="0"/>
              <a:t>LAVORO </a:t>
            </a:r>
            <a:br>
              <a:rPr lang="it-IT" sz="5400" b="1" dirty="0" smtClean="0"/>
            </a:br>
            <a:r>
              <a:rPr lang="it-IT" sz="2800" dirty="0" smtClean="0"/>
              <a:t>A.S.2015/2016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067" y="5055325"/>
            <a:ext cx="7766936" cy="1358537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chemeClr val="accent2">
                    <a:lumMod val="50000"/>
                  </a:schemeClr>
                </a:solidFill>
              </a:rPr>
              <a:t>ANALISI DEI QUESTIONARI DEGLI STUDENTI</a:t>
            </a:r>
            <a:endParaRPr lang="it-IT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5130" y="295964"/>
            <a:ext cx="9400207" cy="45719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724242"/>
              </p:ext>
            </p:extLst>
          </p:nvPr>
        </p:nvGraphicFramePr>
        <p:xfrm>
          <a:off x="645130" y="117565"/>
          <a:ext cx="9622276" cy="6608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73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7282" y="322090"/>
            <a:ext cx="9404723" cy="1336894"/>
          </a:xfrm>
        </p:spPr>
        <p:txBody>
          <a:bodyPr/>
          <a:lstStyle/>
          <a:p>
            <a:r>
              <a:rPr lang="it-IT" sz="3600" b="1" dirty="0" smtClean="0">
                <a:solidFill>
                  <a:schemeClr val="accent2"/>
                </a:solidFill>
              </a:rPr>
              <a:t>PUNTI DI FORZA DELL’ESPERIENZA LAVORATIVA</a:t>
            </a:r>
            <a:endParaRPr lang="it-IT" sz="3600" b="1" dirty="0">
              <a:solidFill>
                <a:schemeClr val="accent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3312" y="1162594"/>
            <a:ext cx="8946541" cy="508580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it-IT" dirty="0"/>
          </a:p>
          <a:p>
            <a:pPr lvl="0"/>
            <a:r>
              <a:rPr lang="it-IT" dirty="0"/>
              <a:t>OPPORTUNITA’ PER IMPARARE IN CAMPO</a:t>
            </a:r>
          </a:p>
          <a:p>
            <a:pPr lvl="0"/>
            <a:r>
              <a:rPr lang="it-IT" dirty="0"/>
              <a:t>CONOSCERE IL MONDO DEL LAVORO</a:t>
            </a:r>
          </a:p>
          <a:p>
            <a:pPr lvl="0"/>
            <a:r>
              <a:rPr lang="it-IT" dirty="0"/>
              <a:t>SAPERSI ADATTARE E RISPETTARE LE REGOLE</a:t>
            </a:r>
          </a:p>
          <a:p>
            <a:pPr lvl="0"/>
            <a:r>
              <a:rPr lang="it-IT" dirty="0"/>
              <a:t>AVERE RAPPORTI DIRETTI CON IL DATORE DI LAVORO</a:t>
            </a:r>
          </a:p>
          <a:p>
            <a:pPr lvl="0"/>
            <a:r>
              <a:rPr lang="it-IT" dirty="0"/>
              <a:t>ESSERE SEGUITI DA PERSONALE ESPERTO</a:t>
            </a:r>
          </a:p>
          <a:p>
            <a:pPr lvl="0"/>
            <a:r>
              <a:rPr lang="it-IT" dirty="0"/>
              <a:t>IMPARARE A COMUNICARE CON I COLLEGHI E CON I CLIENTI</a:t>
            </a:r>
          </a:p>
          <a:p>
            <a:pPr lvl="0"/>
            <a:r>
              <a:rPr lang="it-IT" dirty="0"/>
              <a:t>CONOSCERE LA BUROCRAZIA CHE ESISTE NELLA GESTIONE DI UN’AZIENDA</a:t>
            </a:r>
          </a:p>
          <a:p>
            <a:pPr lvl="0"/>
            <a:r>
              <a:rPr lang="it-IT" dirty="0"/>
              <a:t>LAVORARE IN GRUPPO</a:t>
            </a:r>
          </a:p>
          <a:p>
            <a:pPr lvl="0"/>
            <a:r>
              <a:rPr lang="it-IT" dirty="0"/>
              <a:t>ORGANIZZARE IL LAVORO IN AUTONOMIA</a:t>
            </a:r>
          </a:p>
          <a:p>
            <a:pPr lvl="0"/>
            <a:r>
              <a:rPr lang="it-IT" dirty="0"/>
              <a:t>ACQUISIRE NUOVE CONOSCENZE SPECIFICHE NEL SETTORE ZOOTECNICO E DELLA TRASFORMAZIONE</a:t>
            </a:r>
          </a:p>
          <a:p>
            <a:pPr lvl="0"/>
            <a:r>
              <a:rPr lang="it-IT" dirty="0" smtClean="0"/>
              <a:t>IMPARARE AD USARE </a:t>
            </a:r>
            <a:r>
              <a:rPr lang="it-IT" dirty="0"/>
              <a:t>SOFTWARE SPECIFICI PER LE AZIENDE</a:t>
            </a:r>
          </a:p>
          <a:p>
            <a:pPr lvl="0"/>
            <a:r>
              <a:rPr lang="it-IT" dirty="0"/>
              <a:t>LAVORARE CON GLI ANIMALI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0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074" y="509451"/>
            <a:ext cx="9907143" cy="1418724"/>
          </a:xfrm>
        </p:spPr>
        <p:txBody>
          <a:bodyPr/>
          <a:lstStyle/>
          <a:p>
            <a:r>
              <a:rPr lang="it-IT" sz="4000" b="1" dirty="0">
                <a:solidFill>
                  <a:schemeClr val="accent2"/>
                </a:solidFill>
              </a:rPr>
              <a:t>PUNTI DI DEBOLEZZA</a:t>
            </a:r>
            <a:r>
              <a:rPr lang="it-IT" sz="4000" b="1" dirty="0">
                <a:solidFill>
                  <a:schemeClr val="accent1"/>
                </a:solidFill>
              </a:rPr>
              <a:t/>
            </a:r>
            <a:br>
              <a:rPr lang="it-IT" sz="4000" b="1" dirty="0">
                <a:solidFill>
                  <a:schemeClr val="accent1"/>
                </a:solidFill>
              </a:rPr>
            </a:br>
            <a:endParaRPr lang="it-IT" sz="4000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0446" y="1227910"/>
            <a:ext cx="9749408" cy="5630090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PERIODO </a:t>
            </a:r>
            <a:r>
              <a:rPr lang="it-IT" dirty="0"/>
              <a:t>SCELTO PER A.S.L. (A RIDOSSO DELLE VACANZE PASQUALI)</a:t>
            </a:r>
          </a:p>
          <a:p>
            <a:pPr lvl="0"/>
            <a:r>
              <a:rPr lang="it-IT" dirty="0"/>
              <a:t>TROPPO BREVE 15 GIORNI</a:t>
            </a:r>
          </a:p>
          <a:p>
            <a:pPr lvl="0"/>
            <a:r>
              <a:rPr lang="it-IT" dirty="0"/>
              <a:t>LAVORI RIPETITIVI E MONOTONI</a:t>
            </a:r>
          </a:p>
          <a:p>
            <a:pPr lvl="0"/>
            <a:r>
              <a:rPr lang="it-IT" dirty="0"/>
              <a:t>NON </a:t>
            </a:r>
            <a:r>
              <a:rPr lang="it-IT" dirty="0" smtClean="0"/>
              <a:t>ESSERE RETRIBUITI</a:t>
            </a:r>
          </a:p>
          <a:p>
            <a:pPr lvl="0"/>
            <a:r>
              <a:rPr lang="it-IT" dirty="0" smtClean="0"/>
              <a:t>ALZARSI PRESTO </a:t>
            </a:r>
          </a:p>
          <a:p>
            <a:pPr lvl="0"/>
            <a:r>
              <a:rPr lang="it-IT" dirty="0" smtClean="0"/>
              <a:t>AVERE POCO TEMPO PER LA PAUSA PRANZO</a:t>
            </a:r>
          </a:p>
          <a:p>
            <a:pPr lvl="0"/>
            <a:r>
              <a:rPr lang="it-IT" dirty="0" smtClean="0"/>
              <a:t>AVERE PAURA </a:t>
            </a:r>
            <a:r>
              <a:rPr lang="it-IT" dirty="0" err="1" smtClean="0"/>
              <a:t>DI</a:t>
            </a:r>
            <a:r>
              <a:rPr lang="it-IT" dirty="0" smtClean="0"/>
              <a:t> SBAGLIARE</a:t>
            </a:r>
          </a:p>
          <a:p>
            <a:r>
              <a:rPr lang="it-IT" dirty="0" smtClean="0"/>
              <a:t>DIFFICOLTA’ A LAVORARE CON GLI </a:t>
            </a:r>
            <a:r>
              <a:rPr lang="it-IT" dirty="0" smtClean="0"/>
              <a:t>ALTRI</a:t>
            </a:r>
          </a:p>
          <a:p>
            <a:r>
              <a:rPr lang="it-IT" dirty="0" smtClean="0"/>
              <a:t>NESSUNO</a:t>
            </a:r>
            <a:endParaRPr lang="it-IT" dirty="0"/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65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1631" y="703218"/>
            <a:ext cx="8825658" cy="720633"/>
          </a:xfrm>
        </p:spPr>
        <p:txBody>
          <a:bodyPr/>
          <a:lstStyle/>
          <a:p>
            <a:pPr marL="0" indent="0"/>
            <a:r>
              <a:rPr lang="it-IT" sz="4000" b="1" dirty="0" smtClean="0">
                <a:solidFill>
                  <a:schemeClr val="accent2"/>
                </a:solidFill>
              </a:rPr>
              <a:t>SUGGERIMENTI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41000" y="1528354"/>
            <a:ext cx="8825658" cy="343117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1800" dirty="0" smtClean="0">
                <a:solidFill>
                  <a:schemeClr val="tx1"/>
                </a:solidFill>
              </a:rPr>
              <a:t>ALLUNGARE IL PERIODO </a:t>
            </a:r>
            <a:r>
              <a:rPr lang="it-IT" sz="1800" dirty="0" err="1" smtClean="0">
                <a:solidFill>
                  <a:schemeClr val="tx1"/>
                </a:solidFill>
              </a:rPr>
              <a:t>DI</a:t>
            </a:r>
            <a:r>
              <a:rPr lang="it-IT" sz="1800" dirty="0" smtClean="0">
                <a:solidFill>
                  <a:schemeClr val="tx1"/>
                </a:solidFill>
              </a:rPr>
              <a:t> ALTERNANZA</a:t>
            </a:r>
          </a:p>
          <a:p>
            <a:pPr>
              <a:buFont typeface="Wingdings" pitchFamily="2" charset="2"/>
              <a:buChar char="Ø"/>
            </a:pPr>
            <a:r>
              <a:rPr lang="it-IT" sz="1800" dirty="0" smtClean="0">
                <a:solidFill>
                  <a:schemeClr val="tx1"/>
                </a:solidFill>
              </a:rPr>
              <a:t>MIGLIORARE LA TEMPISTICA PER LA DOCUMENTAZIONE DA PARTE    DELLA SCUOLA</a:t>
            </a:r>
          </a:p>
          <a:p>
            <a:pPr lvl="0">
              <a:buFont typeface="Wingdings" pitchFamily="2" charset="2"/>
              <a:buChar char="Ø"/>
            </a:pPr>
            <a:r>
              <a:rPr lang="it-IT" sz="1800" dirty="0" smtClean="0">
                <a:solidFill>
                  <a:schemeClr val="tx1"/>
                </a:solidFill>
              </a:rPr>
              <a:t>FARE L’ALTERNANZA SENZA RELAZIONI</a:t>
            </a:r>
          </a:p>
          <a:p>
            <a:pPr lvl="0">
              <a:buFont typeface="Wingdings" pitchFamily="2" charset="2"/>
              <a:buChar char="Ø"/>
            </a:pPr>
            <a:r>
              <a:rPr lang="it-IT" sz="1800" dirty="0" smtClean="0">
                <a:solidFill>
                  <a:schemeClr val="tx1"/>
                </a:solidFill>
              </a:rPr>
              <a:t>LAVORARE PIU’ SPESSO NELLE AZIENDE E METTERE IN PRATICA QUELLO CHE SI STUDIA</a:t>
            </a:r>
          </a:p>
          <a:p>
            <a:pPr lvl="0">
              <a:buFont typeface="Wingdings" pitchFamily="2" charset="2"/>
              <a:buChar char="Ø"/>
            </a:pPr>
            <a:r>
              <a:rPr lang="it-IT" sz="1800" dirty="0" smtClean="0">
                <a:solidFill>
                  <a:schemeClr val="tx1"/>
                </a:solidFill>
              </a:rPr>
              <a:t>FARE PIU’ ORE </a:t>
            </a:r>
            <a:r>
              <a:rPr lang="it-IT" sz="1800" dirty="0" err="1" smtClean="0">
                <a:solidFill>
                  <a:schemeClr val="tx1"/>
                </a:solidFill>
              </a:rPr>
              <a:t>DI</a:t>
            </a:r>
            <a:r>
              <a:rPr lang="it-IT" sz="1800" dirty="0" smtClean="0">
                <a:solidFill>
                  <a:schemeClr val="tx1"/>
                </a:solidFill>
              </a:rPr>
              <a:t> ALTERNANZA TUTTE NEL PERIODO SCOLASTICO</a:t>
            </a:r>
          </a:p>
          <a:p>
            <a:pPr>
              <a:buFont typeface="Wingdings" pitchFamily="2" charset="2"/>
              <a:buChar char="Ø"/>
            </a:pPr>
            <a:r>
              <a:rPr lang="it-IT" sz="1800" dirty="0" smtClean="0">
                <a:solidFill>
                  <a:schemeClr val="tx1"/>
                </a:solidFill>
              </a:rPr>
              <a:t>NESSUN SUGGERIMENTO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/>
                </a:solidFill>
              </a:rPr>
              <a:t>PER IL PROSSIMO ANNO…….</a:t>
            </a:r>
            <a:endParaRPr lang="it-IT" b="1" dirty="0">
              <a:solidFill>
                <a:schemeClr val="accent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112" y="1345474"/>
            <a:ext cx="11410906" cy="5355772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E’ NECESSARIO UN «COORDINATORE» PER L’ALTERNANZA PER OGNI CONSIGLIO DI CLASSE</a:t>
            </a:r>
          </a:p>
          <a:p>
            <a:r>
              <a:rPr lang="it-IT" dirty="0" smtClean="0"/>
              <a:t>MANTENERE SEMPRE UN TUTOR SCOLASTICO PER 5/6 STUDENTI</a:t>
            </a:r>
          </a:p>
          <a:p>
            <a:r>
              <a:rPr lang="it-IT" dirty="0" smtClean="0"/>
              <a:t>I PROGETTI CHE SI SVILUPPANO IN UNA CLASSE TRASFORMARLI IN PERCORSI DI ALTERNANZA</a:t>
            </a:r>
          </a:p>
          <a:p>
            <a:endParaRPr lang="it-IT" dirty="0"/>
          </a:p>
          <a:p>
            <a:r>
              <a:rPr lang="it-IT" dirty="0" smtClean="0"/>
              <a:t>PERIODO:</a:t>
            </a:r>
          </a:p>
          <a:p>
            <a:r>
              <a:rPr lang="it-IT" dirty="0" smtClean="0"/>
              <a:t>PER LE CLASSI QUINTE SI POTREBBE IPOTIZZARE AD OTTOBRE</a:t>
            </a:r>
          </a:p>
          <a:p>
            <a:r>
              <a:rPr lang="it-IT" dirty="0" smtClean="0"/>
              <a:t>PER LE TERZE E QUARTE IN PRIMAVERA ( DAL 18 AL 30 APRILE ) OPPURE DALLA FINE DI MAGGIO IN POI</a:t>
            </a:r>
          </a:p>
          <a:p>
            <a:r>
              <a:rPr lang="it-IT" dirty="0" smtClean="0"/>
              <a:t>……………………………………………….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											</a:t>
            </a:r>
            <a:r>
              <a:rPr lang="it-IT" sz="1600" dirty="0" smtClean="0"/>
              <a:t>LA COMMISSIONE A.S.L. ITAS TOSI CODOGNO</a:t>
            </a:r>
          </a:p>
          <a:p>
            <a:pPr marL="0" indent="0">
              <a:buNone/>
            </a:pPr>
            <a:r>
              <a:rPr lang="it-IT" sz="1600" dirty="0" smtClean="0"/>
              <a:t>													</a:t>
            </a:r>
            <a:r>
              <a:rPr lang="it-IT" sz="1200" dirty="0" smtClean="0"/>
              <a:t>REFERENTE PROF.SSA ANTONELLA SUDATI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3781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UN PO’ DI NUMERI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3312" y="1110344"/>
            <a:ext cx="8946541" cy="51380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 smtClean="0"/>
              <a:t>STUDENTI IN ALTERNANZA SCUOLA LAVORO PER L’ANNO 2015/16 SONO STATI:</a:t>
            </a:r>
            <a:endParaRPr lang="it-IT" sz="2400" dirty="0"/>
          </a:p>
          <a:p>
            <a:r>
              <a:rPr lang="it-IT" sz="2400" dirty="0" smtClean="0"/>
              <a:t>CLASSI TERZE 				N. 111</a:t>
            </a:r>
          </a:p>
          <a:p>
            <a:r>
              <a:rPr lang="it-IT" sz="2400" dirty="0" smtClean="0"/>
              <a:t>CLASSI QUARTE			N. 104</a:t>
            </a:r>
          </a:p>
          <a:p>
            <a:r>
              <a:rPr lang="it-IT" sz="2400" dirty="0" smtClean="0"/>
              <a:t>CLASSI QUINTE			N.  92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400" dirty="0" smtClean="0"/>
              <a:t>I QUESTIONARI DI VALUTAZIONE DEL PROGETTO SONO STATI RIVOLTI AGLI STUDENTI DELLE CLASSI TERZE E QUARTE.</a:t>
            </a:r>
          </a:p>
          <a:p>
            <a:pPr marL="0" indent="0">
              <a:buNone/>
            </a:pPr>
            <a:r>
              <a:rPr lang="it-IT" sz="2400" dirty="0" smtClean="0"/>
              <a:t>HANNO RISPOSTO AL QUESTIONARIO: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96 STUDENTI DELLE CLASSI TERZE</a:t>
            </a:r>
          </a:p>
          <a:p>
            <a:pPr marL="0" indent="0">
              <a:buNone/>
            </a:pPr>
            <a:r>
              <a:rPr lang="it-IT" sz="2400" dirty="0" smtClean="0"/>
              <a:t> 98 STUDENTI DELLE CLASSI QUARTE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410203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Autofit/>
          </a:bodyPr>
          <a:lstStyle/>
          <a:p>
            <a:r>
              <a:rPr lang="it-IT" sz="1800" b="1" dirty="0"/>
              <a:t>1</a:t>
            </a:r>
            <a:r>
              <a:rPr lang="it-IT" sz="1800" b="1" dirty="0">
                <a:solidFill>
                  <a:schemeClr val="tx1"/>
                </a:solidFill>
              </a:rPr>
              <a:t>. Durante l’esperienza lavorativa sei stato/a affiancato/a:</a:t>
            </a:r>
            <a:r>
              <a:rPr lang="it-IT" sz="1800" dirty="0">
                <a:solidFill>
                  <a:schemeClr val="tx1"/>
                </a:solidFill>
              </a:rPr>
              <a:t/>
            </a:r>
            <a:br>
              <a:rPr lang="it-IT" sz="1800" dirty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A. </a:t>
            </a:r>
            <a:r>
              <a:rPr lang="it-IT" sz="1800" dirty="0">
                <a:solidFill>
                  <a:schemeClr val="tx1"/>
                </a:solidFill>
              </a:rPr>
              <a:t>da una persona con ruolo direttivo</a:t>
            </a:r>
            <a:br>
              <a:rPr lang="it-IT" sz="1800" dirty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B. </a:t>
            </a:r>
            <a:r>
              <a:rPr lang="it-IT" sz="1800" dirty="0">
                <a:solidFill>
                  <a:schemeClr val="tx1"/>
                </a:solidFill>
              </a:rPr>
              <a:t>da un impiegato</a:t>
            </a:r>
            <a:br>
              <a:rPr lang="it-IT" sz="1800" dirty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C. </a:t>
            </a:r>
            <a:r>
              <a:rPr lang="it-IT" sz="1800" dirty="0">
                <a:solidFill>
                  <a:schemeClr val="tx1"/>
                </a:solidFill>
              </a:rPr>
              <a:t>da un operaio</a:t>
            </a:r>
            <a:br>
              <a:rPr lang="it-IT" sz="1800" dirty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D</a:t>
            </a:r>
            <a:r>
              <a:rPr lang="it-IT" sz="1800" dirty="0" smtClean="0">
                <a:solidFill>
                  <a:schemeClr val="tx1"/>
                </a:solidFill>
              </a:rPr>
              <a:t>. da </a:t>
            </a:r>
            <a:r>
              <a:rPr lang="it-IT" sz="1800" dirty="0">
                <a:solidFill>
                  <a:schemeClr val="tx1"/>
                </a:solidFill>
              </a:rPr>
              <a:t>nessuno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387736" y="2090056"/>
          <a:ext cx="4924698" cy="3931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5968479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CLASSI TERZE				</a:t>
            </a:r>
            <a:r>
              <a:rPr lang="it-IT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CLASSI QUARTE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914401" y="2351316"/>
          <a:ext cx="5029200" cy="357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03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89463"/>
          </a:xfrm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chemeClr val="tx1"/>
                </a:solidFill>
              </a:rPr>
              <a:t>2. La relazione con il tutor aziendale è stata:</a:t>
            </a:r>
            <a:r>
              <a:rPr lang="it-IT" sz="2000" dirty="0">
                <a:solidFill>
                  <a:schemeClr val="tx1"/>
                </a:solidFill>
              </a:rPr>
              <a:t/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 smtClean="0">
                <a:solidFill>
                  <a:schemeClr val="tx1"/>
                </a:solidFill>
              </a:rPr>
              <a:t>A. </a:t>
            </a:r>
            <a:r>
              <a:rPr lang="it-IT" sz="2000" dirty="0">
                <a:solidFill>
                  <a:schemeClr val="tx1"/>
                </a:solidFill>
              </a:rPr>
              <a:t>continuativa e stimolante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 smtClean="0">
                <a:solidFill>
                  <a:schemeClr val="tx1"/>
                </a:solidFill>
              </a:rPr>
              <a:t>B. </a:t>
            </a:r>
            <a:r>
              <a:rPr lang="it-IT" sz="2000" dirty="0">
                <a:solidFill>
                  <a:schemeClr val="tx1"/>
                </a:solidFill>
              </a:rPr>
              <a:t>continuativa ma non stimolante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 smtClean="0">
                <a:solidFill>
                  <a:schemeClr val="tx1"/>
                </a:solidFill>
              </a:rPr>
              <a:t>C. </a:t>
            </a:r>
            <a:r>
              <a:rPr lang="it-IT" sz="2000" dirty="0">
                <a:solidFill>
                  <a:schemeClr val="tx1"/>
                </a:solidFill>
              </a:rPr>
              <a:t>episodica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 smtClean="0">
                <a:solidFill>
                  <a:schemeClr val="tx1"/>
                </a:solidFill>
              </a:rPr>
              <a:t>D. </a:t>
            </a:r>
            <a:r>
              <a:rPr lang="it-IT" sz="2000" dirty="0">
                <a:solidFill>
                  <a:schemeClr val="tx1"/>
                </a:solidFill>
              </a:rPr>
              <a:t>inesistente</a:t>
            </a:r>
            <a:br>
              <a:rPr lang="it-IT" sz="2000" dirty="0">
                <a:solidFill>
                  <a:schemeClr val="tx1"/>
                </a:solidFill>
              </a:rPr>
            </a:br>
            <a:endParaRPr lang="it-IT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165669" y="2103120"/>
          <a:ext cx="5191080" cy="3879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953589" y="2194561"/>
          <a:ext cx="5042262" cy="3905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5968479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CLASSI TERZE				</a:t>
            </a:r>
            <a:r>
              <a:rPr lang="it-IT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CLASSI QUARTE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0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4220" y="313510"/>
            <a:ext cx="9404723" cy="1867988"/>
          </a:xfrm>
        </p:spPr>
        <p:txBody>
          <a:bodyPr/>
          <a:lstStyle/>
          <a:p>
            <a:r>
              <a:rPr lang="it-IT" sz="2000" b="1" dirty="0"/>
              <a:t>3. Il contesto in cui sei stato/a inserito/a ha permesso di avere spazi di autonomia e di iniziativa personale?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 </a:t>
            </a:r>
            <a:r>
              <a:rPr lang="it-IT" sz="2000" dirty="0" smtClean="0"/>
              <a:t>A. sempre</a:t>
            </a:r>
            <a:r>
              <a:rPr lang="it-IT" sz="2000" dirty="0"/>
              <a:t>, poiché specificamente richiesto</a:t>
            </a:r>
            <a:br>
              <a:rPr lang="it-IT" sz="2000" dirty="0"/>
            </a:br>
            <a:r>
              <a:rPr lang="it-IT" sz="2000" dirty="0"/>
              <a:t> </a:t>
            </a:r>
            <a:r>
              <a:rPr lang="it-IT" sz="2000" dirty="0" smtClean="0"/>
              <a:t>B. spesso</a:t>
            </a:r>
            <a:r>
              <a:rPr lang="it-IT" sz="2000" dirty="0"/>
              <a:t>, ma senza che venisse richiesto</a:t>
            </a:r>
            <a:br>
              <a:rPr lang="it-IT" sz="2000" dirty="0"/>
            </a:br>
            <a:r>
              <a:rPr lang="it-IT" sz="2000" dirty="0"/>
              <a:t> </a:t>
            </a:r>
            <a:r>
              <a:rPr lang="it-IT" sz="2000" dirty="0" smtClean="0"/>
              <a:t>C. talvolta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 </a:t>
            </a:r>
            <a:r>
              <a:rPr lang="it-IT" sz="2000" dirty="0" smtClean="0"/>
              <a:t>D. mai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204857" y="2181226"/>
          <a:ext cx="5212079" cy="4180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992777" y="2142309"/>
          <a:ext cx="4872446" cy="4075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5968479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CLASSI TERZE				</a:t>
            </a:r>
            <a:r>
              <a:rPr lang="it-IT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CLASSI QUARTE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6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3742" cy="1650402"/>
          </a:xfrm>
        </p:spPr>
        <p:txBody>
          <a:bodyPr/>
          <a:lstStyle/>
          <a:p>
            <a:r>
              <a:rPr lang="it-IT" sz="2000" b="1" dirty="0"/>
              <a:t>4. Durante l’esperienza lavorativa hai svolto: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>A. </a:t>
            </a:r>
            <a:r>
              <a:rPr lang="it-IT" sz="2000" dirty="0"/>
              <a:t>sempre attività semplici e guidate</a:t>
            </a:r>
            <a:br>
              <a:rPr lang="it-IT" sz="2000" dirty="0"/>
            </a:br>
            <a:r>
              <a:rPr lang="it-IT" sz="2000" dirty="0" smtClean="0"/>
              <a:t>B. all’inizio </a:t>
            </a:r>
            <a:r>
              <a:rPr lang="it-IT" sz="2000" dirty="0"/>
              <a:t>attività semplici e guidate poi più complesse e sempre guidate</a:t>
            </a:r>
            <a:br>
              <a:rPr lang="it-IT" sz="2000" dirty="0"/>
            </a:br>
            <a:r>
              <a:rPr lang="it-IT" sz="2000" dirty="0" smtClean="0"/>
              <a:t>C. </a:t>
            </a:r>
            <a:r>
              <a:rPr lang="it-IT" sz="2000" dirty="0"/>
              <a:t>attività complesse fin dall’inizio e sempre guidate</a:t>
            </a:r>
            <a:br>
              <a:rPr lang="it-IT" sz="2000" dirty="0"/>
            </a:br>
            <a:r>
              <a:rPr lang="it-IT" sz="2000" dirty="0" smtClean="0"/>
              <a:t>D. </a:t>
            </a:r>
            <a:r>
              <a:rPr lang="it-IT" sz="2000" dirty="0"/>
              <a:t>attività complesse sin dall’inizio, ma non guidate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230983" y="2038123"/>
          <a:ext cx="4937760" cy="414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822960" y="2364377"/>
          <a:ext cx="5133703" cy="3801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5968479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CLASSI TERZE				</a:t>
            </a:r>
            <a:r>
              <a:rPr lang="it-IT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CLASSI QUARTE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27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6. Durante l’esperienza lavorativa ritieni di aver acquisito: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127419"/>
              </p:ext>
            </p:extLst>
          </p:nvPr>
        </p:nvGraphicFramePr>
        <p:xfrm>
          <a:off x="842055" y="2052639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3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718457" y="546392"/>
          <a:ext cx="9512237" cy="5279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939143" y="222068"/>
            <a:ext cx="4428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CLASSI</a:t>
            </a:r>
            <a:r>
              <a:rPr lang="it-IT" dirty="0" smtClean="0"/>
              <a:t> </a:t>
            </a:r>
            <a:r>
              <a:rPr lang="it-IT" b="1" dirty="0" smtClean="0"/>
              <a:t>TERZE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600200"/>
          </a:xfrm>
        </p:spPr>
        <p:txBody>
          <a:bodyPr/>
          <a:lstStyle/>
          <a:p>
            <a:r>
              <a:rPr lang="it-IT" sz="2000" b="1" dirty="0"/>
              <a:t>8. Individua a tuo parere quali sono state le capacità e le competenze che ritieni di aver acquisito dalla tua esperienza di alternanza scuola lavoro: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(esprimi un giudizio secondo questa scala: </a:t>
            </a:r>
            <a:r>
              <a:rPr lang="it-IT" sz="2000" b="1" dirty="0"/>
              <a:t>1= Per niente; 2= poco; </a:t>
            </a: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/>
              <a:t> </a:t>
            </a:r>
            <a:r>
              <a:rPr lang="it-IT" sz="2000" b="1" dirty="0" smtClean="0"/>
              <a:t>                                                                         3</a:t>
            </a:r>
            <a:r>
              <a:rPr lang="it-IT" sz="2000" b="1" dirty="0"/>
              <a:t>= molto; 4= moltissimo)</a:t>
            </a:r>
            <a:br>
              <a:rPr lang="it-IT" sz="2000" b="1" dirty="0"/>
            </a:br>
            <a:endParaRPr lang="it-IT" sz="20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75448"/>
              </p:ext>
            </p:extLst>
          </p:nvPr>
        </p:nvGraphicFramePr>
        <p:xfrm>
          <a:off x="1103313" y="2052638"/>
          <a:ext cx="8947150" cy="463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04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</TotalTime>
  <Words>416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Ione</vt:lpstr>
      <vt:lpstr>   ITAS «A. TOSI» CODOGNO  ALTERNANZA SCUOLA LAVORO  A.S.2015/2016</vt:lpstr>
      <vt:lpstr>UN PO’ DI NUMERI</vt:lpstr>
      <vt:lpstr>1. Durante l’esperienza lavorativa sei stato/a affiancato/a: A. da una persona con ruolo direttivo B. da un impiegato C. da un operaio D. da nessuno</vt:lpstr>
      <vt:lpstr>2. La relazione con il tutor aziendale è stata: A. continuativa e stimolante B. continuativa ma non stimolante C. episodica D. inesistente </vt:lpstr>
      <vt:lpstr>3. Il contesto in cui sei stato/a inserito/a ha permesso di avere spazi di autonomia e di iniziativa personale?  A. sempre, poiché specificamente richiesto  B. spesso, ma senza che venisse richiesto  C. talvolta  D. mai </vt:lpstr>
      <vt:lpstr>4. Durante l’esperienza lavorativa hai svolto: A. sempre attività semplici e guidate B. all’inizio attività semplici e guidate poi più complesse e sempre guidate C. attività complesse fin dall’inizio e sempre guidate D. attività complesse sin dall’inizio, ma non guidate</vt:lpstr>
      <vt:lpstr>6. Durante l’esperienza lavorativa ritieni di aver acquisito: </vt:lpstr>
      <vt:lpstr>Presentazione standard di PowerPoint</vt:lpstr>
      <vt:lpstr>8. Individua a tuo parere quali sono state le capacità e le competenze che ritieni di aver acquisito dalla tua esperienza di alternanza scuola lavoro: (esprimi un giudizio secondo questa scala: 1= Per niente; 2= poco;                                                                            3= molto; 4= moltissimo) </vt:lpstr>
      <vt:lpstr>Presentazione standard di PowerPoint</vt:lpstr>
      <vt:lpstr>PUNTI DI FORZA DELL’ESPERIENZA LAVORATIVA</vt:lpstr>
      <vt:lpstr>PUNTI DI DEBOLEZZA </vt:lpstr>
      <vt:lpstr>SUGGERIMENTI</vt:lpstr>
      <vt:lpstr>PER IL PROSSIMO ANNO…….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ALTERNANZA SCUOLA LAVORO  A.S.2015/2016</dc:title>
  <dc:creator>antonella sudati</dc:creator>
  <cp:lastModifiedBy>antonella sudati</cp:lastModifiedBy>
  <cp:revision>21</cp:revision>
  <dcterms:created xsi:type="dcterms:W3CDTF">2016-06-03T18:59:23Z</dcterms:created>
  <dcterms:modified xsi:type="dcterms:W3CDTF">2016-06-13T15:48:35Z</dcterms:modified>
</cp:coreProperties>
</file>