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3" r:id="rId5"/>
    <p:sldId id="265" r:id="rId6"/>
    <p:sldId id="258" r:id="rId7"/>
    <p:sldId id="266" r:id="rId8"/>
    <p:sldId id="259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slideLayout" Target="../slideLayouts/slideLayout7.xml" /><Relationship Id="rId1" Type="http://schemas.openxmlformats.org/officeDocument/2006/relationships/video" Target="file:///C:/Users/Utente/Desktop/ERASMUS%20PLUS%20YORK/ERASMUS%20YORK%20VIDEO.mp4" TargetMode="External" /><Relationship Id="rId4" Type="http://schemas.openxmlformats.org/officeDocument/2006/relationships/image" Target="../media/image28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 /><Relationship Id="rId3" Type="http://schemas.openxmlformats.org/officeDocument/2006/relationships/image" Target="../media/image6.jpeg" /><Relationship Id="rId7" Type="http://schemas.openxmlformats.org/officeDocument/2006/relationships/image" Target="../media/image10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.jpeg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15.jpeg" /><Relationship Id="rId4" Type="http://schemas.openxmlformats.org/officeDocument/2006/relationships/image" Target="../media/image14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9.jpeg" /><Relationship Id="rId4" Type="http://schemas.openxmlformats.org/officeDocument/2006/relationships/image" Target="../media/image18.jpe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24.jpeg" /><Relationship Id="rId5" Type="http://schemas.openxmlformats.org/officeDocument/2006/relationships/image" Target="../media/image23.jpeg" /><Relationship Id="rId4" Type="http://schemas.openxmlformats.org/officeDocument/2006/relationships/image" Target="../media/image22.jpeg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4000504"/>
            <a:ext cx="8305800" cy="1785950"/>
          </a:xfrm>
        </p:spPr>
        <p:txBody>
          <a:bodyPr/>
          <a:lstStyle/>
          <a:p>
            <a:r>
              <a:rPr lang="it-IT" dirty="0"/>
              <a:t>Zuccotti Katia</a:t>
            </a:r>
          </a:p>
          <a:p>
            <a:r>
              <a:rPr lang="it-IT" dirty="0" err="1"/>
              <a:t>Bernocchi</a:t>
            </a:r>
            <a:r>
              <a:rPr lang="it-IT" dirty="0"/>
              <a:t> Barbara</a:t>
            </a:r>
          </a:p>
          <a:p>
            <a:r>
              <a:rPr lang="it-IT" dirty="0"/>
              <a:t>Sudati Antonella</a:t>
            </a:r>
          </a:p>
          <a:p>
            <a:r>
              <a:rPr lang="it-IT" dirty="0" err="1"/>
              <a:t>Bassini</a:t>
            </a:r>
            <a:r>
              <a:rPr lang="it-IT" dirty="0"/>
              <a:t> Silvia 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00034" y="0"/>
            <a:ext cx="8305800" cy="1981200"/>
          </a:xfrm>
        </p:spPr>
        <p:txBody>
          <a:bodyPr/>
          <a:lstStyle/>
          <a:p>
            <a:pPr algn="l"/>
            <a:br>
              <a:rPr lang="it-IT" sz="4400" dirty="0"/>
            </a:br>
            <a:br>
              <a:rPr lang="it-IT" sz="4400" dirty="0"/>
            </a:br>
            <a:br>
              <a:rPr lang="it-IT" sz="4400" dirty="0"/>
            </a:br>
            <a:br>
              <a:rPr lang="it-IT" sz="4400" dirty="0"/>
            </a:br>
            <a:br>
              <a:rPr lang="it-IT" sz="4400" dirty="0"/>
            </a:br>
            <a:br>
              <a:rPr lang="it-IT" sz="1800" dirty="0"/>
            </a:br>
            <a:br>
              <a:rPr lang="it-IT" sz="1800" dirty="0"/>
            </a:br>
            <a:br>
              <a:rPr lang="it-IT" sz="1800" dirty="0"/>
            </a:br>
            <a:r>
              <a:rPr lang="it-IT" sz="6600" dirty="0"/>
              <a:t> </a:t>
            </a:r>
            <a:r>
              <a:rPr lang="it-IT" sz="8800" dirty="0"/>
              <a:t> </a:t>
            </a:r>
          </a:p>
        </p:txBody>
      </p:sp>
      <p:pic>
        <p:nvPicPr>
          <p:cNvPr id="8" name="Immagine 7" descr="IMG-20190715-WA0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857232"/>
            <a:ext cx="2714612" cy="1318283"/>
          </a:xfrm>
          <a:prstGeom prst="rect">
            <a:avLst/>
          </a:prstGeom>
        </p:spPr>
      </p:pic>
      <p:pic>
        <p:nvPicPr>
          <p:cNvPr id="9" name="Immagine 8" descr="20190715_1836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4000504"/>
            <a:ext cx="2286016" cy="1714512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000100" y="785794"/>
            <a:ext cx="692948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/>
              <a:t>ERASMUS +</a:t>
            </a:r>
          </a:p>
          <a:p>
            <a:r>
              <a:rPr lang="it-IT" sz="3600" dirty="0"/>
              <a:t>ITAS “TOSI” Codogno</a:t>
            </a:r>
          </a:p>
          <a:p>
            <a:br>
              <a:rPr lang="it-IT" sz="3600" dirty="0"/>
            </a:br>
            <a:r>
              <a:rPr lang="it-IT" sz="4400" dirty="0"/>
              <a:t>YORKERS FOR A WHILE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2910" y="2857496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OVERCOMING YOUR  ROUTINE COMFORT ZONE </a:t>
            </a:r>
          </a:p>
          <a:p>
            <a:pPr algn="ctr"/>
            <a:endParaRPr lang="it-IT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357290" y="857232"/>
            <a:ext cx="6000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TO PUT IT IN A NUTSHELL </a:t>
            </a:r>
            <a:r>
              <a:rPr lang="it-IT" sz="2800" dirty="0" err="1"/>
              <a:t>ERASMUS+</a:t>
            </a:r>
            <a:r>
              <a:rPr lang="it-IT" sz="2800" dirty="0"/>
              <a:t> HAS </a:t>
            </a:r>
            <a:r>
              <a:rPr lang="it-IT" sz="2800" dirty="0" err="1"/>
              <a:t>BEEN…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42976" y="3857628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REALIZING THAT THERE SOME EXPERIENCES GO </a:t>
            </a:r>
          </a:p>
          <a:p>
            <a:pPr algn="ctr"/>
            <a:r>
              <a:rPr lang="it-IT" sz="2000" dirty="0"/>
              <a:t>BEYOND YOUR EXPECTATIONS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85720" y="5072074"/>
            <a:ext cx="885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CHANGING PERSPECTIVE IS INDEED </a:t>
            </a:r>
          </a:p>
          <a:p>
            <a:pPr algn="ctr"/>
            <a:r>
              <a:rPr lang="it-IT" sz="2000" dirty="0"/>
              <a:t>THE PATH TO OPENMINDEDNESS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282" y="1071546"/>
            <a:ext cx="571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GREETINGS FROM YORK!!!</a:t>
            </a:r>
          </a:p>
        </p:txBody>
      </p:sp>
      <p:pic>
        <p:nvPicPr>
          <p:cNvPr id="3" name="Immagine 2" descr="20190717_1046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928670"/>
            <a:ext cx="2928926" cy="2196695"/>
          </a:xfrm>
          <a:prstGeom prst="rect">
            <a:avLst/>
          </a:prstGeom>
        </p:spPr>
      </p:pic>
      <p:pic>
        <p:nvPicPr>
          <p:cNvPr id="5" name="ERASMUS YORK VIDE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43042" y="3000372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190714_173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3286115" cy="2464587"/>
          </a:xfrm>
          <a:prstGeom prst="rect">
            <a:avLst/>
          </a:prstGeom>
        </p:spPr>
      </p:pic>
      <p:pic>
        <p:nvPicPr>
          <p:cNvPr id="5" name="Immagine 4" descr="20190715_103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 flipV="1">
            <a:off x="6366880" y="3991574"/>
            <a:ext cx="2786082" cy="208956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57422" y="3000372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YORK AT A GLANCE</a:t>
            </a:r>
          </a:p>
        </p:txBody>
      </p:sp>
      <p:pic>
        <p:nvPicPr>
          <p:cNvPr id="7" name="Immagine 6" descr="20190714_1753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1000108"/>
            <a:ext cx="2381234" cy="1785926"/>
          </a:xfrm>
          <a:prstGeom prst="rect">
            <a:avLst/>
          </a:prstGeom>
        </p:spPr>
      </p:pic>
      <p:pic>
        <p:nvPicPr>
          <p:cNvPr id="10" name="Immagine 9" descr="20190717_1041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071810"/>
            <a:ext cx="2428892" cy="1821669"/>
          </a:xfrm>
          <a:prstGeom prst="rect">
            <a:avLst/>
          </a:prstGeom>
        </p:spPr>
      </p:pic>
      <p:pic>
        <p:nvPicPr>
          <p:cNvPr id="11" name="Immagine 10" descr="20190715_1836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642918"/>
            <a:ext cx="2381235" cy="1785926"/>
          </a:xfrm>
          <a:prstGeom prst="rect">
            <a:avLst/>
          </a:prstGeom>
        </p:spPr>
      </p:pic>
      <p:pic>
        <p:nvPicPr>
          <p:cNvPr id="12" name="Immagine 11" descr="IMG-20190717-WA007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9058" y="3929066"/>
            <a:ext cx="2571736" cy="1928802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5000636"/>
            <a:ext cx="3086073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Zuccotti Katia, “</a:t>
            </a:r>
            <a:r>
              <a:rPr lang="it-IT" dirty="0" err="1"/>
              <a:t>Emotional</a:t>
            </a:r>
            <a:r>
              <a:rPr lang="it-IT" dirty="0"/>
              <a:t> Intelligence in the </a:t>
            </a:r>
            <a:r>
              <a:rPr lang="it-IT" dirty="0" err="1"/>
              <a:t>Teaching</a:t>
            </a:r>
            <a:r>
              <a:rPr lang="it-IT" dirty="0"/>
              <a:t> </a:t>
            </a:r>
            <a:r>
              <a:rPr lang="it-IT" dirty="0" err="1"/>
              <a:t>Environment</a:t>
            </a:r>
            <a:r>
              <a:rPr lang="it-IT" dirty="0"/>
              <a:t>”(15-19 </a:t>
            </a:r>
            <a:r>
              <a:rPr lang="it-IT" dirty="0" err="1"/>
              <a:t>July</a:t>
            </a:r>
            <a:r>
              <a:rPr lang="it-IT" dirty="0"/>
              <a:t>)</a:t>
            </a:r>
          </a:p>
          <a:p>
            <a:pPr>
              <a:buNone/>
            </a:pPr>
            <a:endParaRPr lang="it-IT" dirty="0"/>
          </a:p>
          <a:p>
            <a:r>
              <a:rPr lang="it-IT" dirty="0"/>
              <a:t> </a:t>
            </a:r>
            <a:r>
              <a:rPr lang="it-IT" dirty="0" err="1"/>
              <a:t>Bassini</a:t>
            </a:r>
            <a:r>
              <a:rPr lang="it-IT" dirty="0"/>
              <a:t> Silvia “</a:t>
            </a:r>
            <a:r>
              <a:rPr lang="it-IT" dirty="0" err="1"/>
              <a:t>Emotional</a:t>
            </a:r>
            <a:r>
              <a:rPr lang="it-IT" dirty="0"/>
              <a:t> Intelligence in the </a:t>
            </a:r>
            <a:r>
              <a:rPr lang="it-IT" dirty="0" err="1"/>
              <a:t>Teaching</a:t>
            </a:r>
            <a:r>
              <a:rPr lang="it-IT" dirty="0"/>
              <a:t> </a:t>
            </a:r>
            <a:r>
              <a:rPr lang="it-IT" dirty="0" err="1"/>
              <a:t>Environment</a:t>
            </a:r>
            <a:r>
              <a:rPr lang="it-IT" dirty="0"/>
              <a:t>”(15-19 </a:t>
            </a:r>
            <a:r>
              <a:rPr lang="it-IT" dirty="0" err="1"/>
              <a:t>July</a:t>
            </a:r>
            <a:r>
              <a:rPr lang="it-IT" dirty="0"/>
              <a:t>)</a:t>
            </a:r>
          </a:p>
          <a:p>
            <a:pPr>
              <a:buNone/>
            </a:pPr>
            <a:endParaRPr lang="it-IT" dirty="0"/>
          </a:p>
          <a:p>
            <a:r>
              <a:rPr lang="it-IT" dirty="0" err="1"/>
              <a:t>Bernocchi</a:t>
            </a:r>
            <a:r>
              <a:rPr lang="it-IT" dirty="0"/>
              <a:t> Barbara “</a:t>
            </a:r>
            <a:r>
              <a:rPr lang="it-IT" dirty="0" err="1"/>
              <a:t>Fluency</a:t>
            </a:r>
            <a:r>
              <a:rPr lang="it-IT" dirty="0"/>
              <a:t> and English </a:t>
            </a:r>
            <a:r>
              <a:rPr lang="it-IT" dirty="0" err="1"/>
              <a:t>Language</a:t>
            </a:r>
            <a:r>
              <a:rPr lang="it-IT" dirty="0"/>
              <a:t> </a:t>
            </a:r>
            <a:r>
              <a:rPr lang="it-IT" dirty="0" err="1"/>
              <a:t>Development</a:t>
            </a:r>
            <a:r>
              <a:rPr lang="it-IT" dirty="0"/>
              <a:t> </a:t>
            </a:r>
            <a:r>
              <a:rPr lang="it-IT" dirty="0" err="1"/>
              <a:t>for</a:t>
            </a:r>
            <a:r>
              <a:rPr lang="it-IT" dirty="0"/>
              <a:t> </a:t>
            </a:r>
            <a:r>
              <a:rPr lang="it-IT" dirty="0" err="1"/>
              <a:t>Teachers</a:t>
            </a:r>
            <a:r>
              <a:rPr lang="it-IT" dirty="0"/>
              <a:t>” (15-19 </a:t>
            </a:r>
            <a:r>
              <a:rPr lang="it-IT" dirty="0" err="1"/>
              <a:t>July</a:t>
            </a:r>
            <a:r>
              <a:rPr lang="it-IT" dirty="0"/>
              <a:t>)</a:t>
            </a:r>
          </a:p>
          <a:p>
            <a:pPr>
              <a:buNone/>
            </a:pPr>
            <a:endParaRPr lang="it-IT" dirty="0"/>
          </a:p>
          <a:p>
            <a:r>
              <a:rPr lang="it-IT" dirty="0"/>
              <a:t>Sudati Antonella “</a:t>
            </a:r>
            <a:r>
              <a:rPr lang="it-IT" dirty="0" err="1"/>
              <a:t>Fluency</a:t>
            </a:r>
            <a:r>
              <a:rPr lang="it-IT" dirty="0"/>
              <a:t> and English </a:t>
            </a:r>
            <a:r>
              <a:rPr lang="it-IT" dirty="0" err="1"/>
              <a:t>Language</a:t>
            </a:r>
            <a:r>
              <a:rPr lang="it-IT" dirty="0"/>
              <a:t> </a:t>
            </a:r>
            <a:r>
              <a:rPr lang="it-IT" dirty="0" err="1"/>
              <a:t>Development</a:t>
            </a:r>
            <a:r>
              <a:rPr lang="it-IT" dirty="0"/>
              <a:t> </a:t>
            </a:r>
            <a:r>
              <a:rPr lang="it-IT" dirty="0" err="1"/>
              <a:t>for</a:t>
            </a:r>
            <a:r>
              <a:rPr lang="it-IT" dirty="0"/>
              <a:t> </a:t>
            </a:r>
            <a:r>
              <a:rPr lang="it-IT" dirty="0" err="1"/>
              <a:t>Teachers</a:t>
            </a:r>
            <a:r>
              <a:rPr lang="it-IT" dirty="0"/>
              <a:t>”, (15-26 </a:t>
            </a:r>
            <a:r>
              <a:rPr lang="it-IT" dirty="0" err="1"/>
              <a:t>July</a:t>
            </a:r>
            <a:r>
              <a:rPr lang="it-IT" dirty="0"/>
              <a:t>)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YORK ASSOCIATES SCHOOL JULY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20190717_1312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8095" t="11674" r="2151"/>
          <a:stretch>
            <a:fillRect/>
          </a:stretch>
        </p:blipFill>
        <p:spPr>
          <a:xfrm>
            <a:off x="4643438" y="447316"/>
            <a:ext cx="3714776" cy="2741758"/>
          </a:xfrm>
        </p:spPr>
      </p:pic>
      <p:pic>
        <p:nvPicPr>
          <p:cNvPr id="6" name="Segnaposto contenuto 5" descr="20190717_1308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3520" t="7040" r="6726"/>
          <a:stretch>
            <a:fillRect/>
          </a:stretch>
        </p:blipFill>
        <p:spPr>
          <a:xfrm>
            <a:off x="428596" y="428604"/>
            <a:ext cx="3643338" cy="2830115"/>
          </a:xfrm>
        </p:spPr>
      </p:pic>
      <p:pic>
        <p:nvPicPr>
          <p:cNvPr id="7" name="Segnaposto contenuto 6" descr="20190717_131259.jpg"/>
          <p:cNvPicPr>
            <a:picLocks noChangeAspect="1"/>
          </p:cNvPicPr>
          <p:nvPr/>
        </p:nvPicPr>
        <p:blipFill>
          <a:blip r:embed="rId4" cstate="print"/>
          <a:srcRect l="8844" t="9434" r="943"/>
          <a:stretch>
            <a:fillRect/>
          </a:stretch>
        </p:blipFill>
        <p:spPr>
          <a:xfrm>
            <a:off x="571472" y="3571876"/>
            <a:ext cx="3643338" cy="2743198"/>
          </a:xfrm>
          <a:prstGeom prst="rect">
            <a:avLst/>
          </a:prstGeom>
        </p:spPr>
      </p:pic>
      <p:pic>
        <p:nvPicPr>
          <p:cNvPr id="8" name="Picture 3" descr="C:\Users\Utente\Desktop\ERASMUS PLUS YORK\PHOTO YORK\20190717_130756.jpg"/>
          <p:cNvPicPr>
            <a:picLocks noChangeAspect="1" noChangeArrowheads="1"/>
          </p:cNvPicPr>
          <p:nvPr/>
        </p:nvPicPr>
        <p:blipFill>
          <a:blip r:embed="rId5" cstate="print"/>
          <a:srcRect t="4717" r="2712"/>
          <a:stretch>
            <a:fillRect/>
          </a:stretch>
        </p:blipFill>
        <p:spPr bwMode="auto">
          <a:xfrm>
            <a:off x="4572000" y="3429000"/>
            <a:ext cx="3929090" cy="2886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357158" y="285728"/>
            <a:ext cx="3071834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MEETING COLLEGUES FROM OTHER EUROPEAN COUNTRIES</a:t>
            </a:r>
          </a:p>
        </p:txBody>
      </p:sp>
      <p:sp>
        <p:nvSpPr>
          <p:cNvPr id="5" name="Ovale 4"/>
          <p:cNvSpPr/>
          <p:nvPr/>
        </p:nvSpPr>
        <p:spPr>
          <a:xfrm>
            <a:off x="6286512" y="357166"/>
            <a:ext cx="257176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SHARING EXPERIENCES</a:t>
            </a:r>
          </a:p>
        </p:txBody>
      </p:sp>
      <p:sp>
        <p:nvSpPr>
          <p:cNvPr id="6" name="Ovale 5"/>
          <p:cNvSpPr/>
          <p:nvPr/>
        </p:nvSpPr>
        <p:spPr>
          <a:xfrm>
            <a:off x="214282" y="4357694"/>
            <a:ext cx="3071834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UPDATING TEACHING TECHNIQUES</a:t>
            </a:r>
          </a:p>
        </p:txBody>
      </p:sp>
      <p:sp>
        <p:nvSpPr>
          <p:cNvPr id="7" name="Ovale 6"/>
          <p:cNvSpPr/>
          <p:nvPr/>
        </p:nvSpPr>
        <p:spPr>
          <a:xfrm>
            <a:off x="6357950" y="2643182"/>
            <a:ext cx="2357454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LIVING BRITISH CULTURE</a:t>
            </a:r>
          </a:p>
        </p:txBody>
      </p:sp>
      <p:pic>
        <p:nvPicPr>
          <p:cNvPr id="10" name="Immagine 9" descr="IMG-20190717-WA0044.jpg"/>
          <p:cNvPicPr>
            <a:picLocks noChangeAspect="1"/>
          </p:cNvPicPr>
          <p:nvPr/>
        </p:nvPicPr>
        <p:blipFill>
          <a:blip r:embed="rId2"/>
          <a:srcRect t="22917" b="33333"/>
          <a:stretch>
            <a:fillRect/>
          </a:stretch>
        </p:blipFill>
        <p:spPr>
          <a:xfrm>
            <a:off x="6715140" y="4429132"/>
            <a:ext cx="2061686" cy="1857388"/>
          </a:xfrm>
          <a:prstGeom prst="rect">
            <a:avLst/>
          </a:prstGeom>
        </p:spPr>
      </p:pic>
      <p:pic>
        <p:nvPicPr>
          <p:cNvPr id="11" name="Immagine 10" descr="20190717_143532.jpg"/>
          <p:cNvPicPr>
            <a:picLocks noChangeAspect="1"/>
          </p:cNvPicPr>
          <p:nvPr/>
        </p:nvPicPr>
        <p:blipFill>
          <a:blip r:embed="rId3" cstate="print"/>
          <a:srcRect t="16666" r="3125"/>
          <a:stretch>
            <a:fillRect/>
          </a:stretch>
        </p:blipFill>
        <p:spPr>
          <a:xfrm>
            <a:off x="3428992" y="4286256"/>
            <a:ext cx="3036116" cy="1958783"/>
          </a:xfrm>
          <a:prstGeom prst="rect">
            <a:avLst/>
          </a:prstGeom>
        </p:spPr>
      </p:pic>
      <p:pic>
        <p:nvPicPr>
          <p:cNvPr id="12" name="Immagine 11" descr="IMG-20190719-WA0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2285992"/>
            <a:ext cx="2428892" cy="1821669"/>
          </a:xfrm>
          <a:prstGeom prst="rect">
            <a:avLst/>
          </a:prstGeom>
        </p:spPr>
      </p:pic>
      <p:pic>
        <p:nvPicPr>
          <p:cNvPr id="13" name="Immagine 12" descr="IMG-20190719-WA00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1142984"/>
            <a:ext cx="2476485" cy="1857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000100" y="1785926"/>
          <a:ext cx="6858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12.30-17.30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12.30-17.30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12.30-17.30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12.30-17.30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9.00-11.00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/>
              <a:t>EMOTIONAL INTELLINCE IN THE TEACHING ENVIRONMENT: WEEKLY TIMETABLE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14348" y="3429000"/>
            <a:ext cx="7358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COURSE OBJECTIVES: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Focusing</a:t>
            </a:r>
            <a:r>
              <a:rPr lang="it-IT" sz="2400" dirty="0"/>
              <a:t> on the </a:t>
            </a:r>
            <a:r>
              <a:rPr lang="it-IT" sz="2400" dirty="0" err="1"/>
              <a:t>emotional</a:t>
            </a:r>
            <a:r>
              <a:rPr lang="it-IT" sz="2400" dirty="0"/>
              <a:t> side </a:t>
            </a:r>
            <a:r>
              <a:rPr lang="it-IT" sz="2400" dirty="0" err="1"/>
              <a:t>of</a:t>
            </a:r>
            <a:r>
              <a:rPr lang="it-IT" sz="2400" dirty="0"/>
              <a:t> </a:t>
            </a:r>
            <a:r>
              <a:rPr lang="it-IT" sz="2400" dirty="0" err="1"/>
              <a:t>learning</a:t>
            </a:r>
            <a:endParaRPr lang="it-IT" sz="2400" dirty="0"/>
          </a:p>
          <a:p>
            <a:pPr>
              <a:buFont typeface="Arial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Learning</a:t>
            </a:r>
            <a:r>
              <a:rPr lang="it-IT" sz="2400" dirty="0"/>
              <a:t> </a:t>
            </a:r>
            <a:r>
              <a:rPr lang="it-IT" sz="2400" dirty="0" err="1"/>
              <a:t>new</a:t>
            </a:r>
            <a:r>
              <a:rPr lang="it-IT" sz="2400" dirty="0"/>
              <a:t> </a:t>
            </a:r>
            <a:r>
              <a:rPr lang="it-IT" sz="2400" dirty="0" err="1"/>
              <a:t>teaching</a:t>
            </a:r>
            <a:r>
              <a:rPr lang="it-IT" sz="2400" dirty="0"/>
              <a:t> </a:t>
            </a:r>
            <a:r>
              <a:rPr lang="it-IT" sz="2400" dirty="0" err="1"/>
              <a:t>strategies</a:t>
            </a:r>
            <a:endParaRPr lang="it-IT" sz="2400" dirty="0"/>
          </a:p>
          <a:p>
            <a:pPr>
              <a:buFont typeface="Arial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Sharing</a:t>
            </a:r>
            <a:r>
              <a:rPr lang="it-IT" sz="2400" dirty="0"/>
              <a:t> </a:t>
            </a:r>
            <a:r>
              <a:rPr lang="it-IT" sz="2400" dirty="0" err="1"/>
              <a:t>ideas</a:t>
            </a:r>
            <a:endParaRPr lang="it-IT" sz="2400" dirty="0"/>
          </a:p>
          <a:p>
            <a:pPr>
              <a:buFont typeface="Arial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boosting</a:t>
            </a:r>
            <a:r>
              <a:rPr lang="it-IT" sz="2400" dirty="0"/>
              <a:t> social and life </a:t>
            </a:r>
            <a:r>
              <a:rPr lang="it-IT" sz="2400" dirty="0" err="1"/>
              <a:t>skills</a:t>
            </a:r>
            <a:endParaRPr lang="it-IT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TYPICAL DAY: MAIN ACTIVITIES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42910" y="1500174"/>
            <a:ext cx="7643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/>
              <a:t> LEARNING ABOUT EMOTIONAL INTELLIGENCE</a:t>
            </a:r>
          </a:p>
          <a:p>
            <a:pPr>
              <a:buFont typeface="Arial" pitchFamily="34" charset="0"/>
              <a:buChar char="•"/>
            </a:pPr>
            <a:r>
              <a:rPr lang="it-IT" dirty="0"/>
              <a:t> PAIR OR GROUP ACTIVITIES</a:t>
            </a:r>
          </a:p>
          <a:p>
            <a:pPr>
              <a:buFont typeface="Arial" pitchFamily="34" charset="0"/>
              <a:buChar char="•"/>
            </a:pPr>
            <a:r>
              <a:rPr lang="it-IT" dirty="0"/>
              <a:t> PLANNING LESSONS/ACTIVITIES</a:t>
            </a:r>
          </a:p>
          <a:p>
            <a:pPr>
              <a:buFont typeface="Arial" pitchFamily="34" charset="0"/>
              <a:buChar char="•"/>
            </a:pPr>
            <a:r>
              <a:rPr lang="it-IT" dirty="0"/>
              <a:t>LEARNING HOW TO APPEAL TO AND EXPLOIT  EMOTIONAL INTELLIGENCE TO CREATE A FRUITFUL LEARNING ENVIRONMENT</a:t>
            </a:r>
          </a:p>
          <a:p>
            <a:endParaRPr lang="it-IT" dirty="0"/>
          </a:p>
        </p:txBody>
      </p:sp>
      <p:pic>
        <p:nvPicPr>
          <p:cNvPr id="4" name="Immagine 3" descr="20190715_161718.jpg"/>
          <p:cNvPicPr>
            <a:picLocks noChangeAspect="1"/>
          </p:cNvPicPr>
          <p:nvPr/>
        </p:nvPicPr>
        <p:blipFill>
          <a:blip r:embed="rId2" cstate="print"/>
          <a:srcRect l="20779" b="5194"/>
          <a:stretch>
            <a:fillRect/>
          </a:stretch>
        </p:blipFill>
        <p:spPr>
          <a:xfrm>
            <a:off x="500034" y="4857760"/>
            <a:ext cx="1751046" cy="1571636"/>
          </a:xfrm>
          <a:prstGeom prst="rect">
            <a:avLst/>
          </a:prstGeom>
        </p:spPr>
      </p:pic>
      <p:pic>
        <p:nvPicPr>
          <p:cNvPr id="5" name="Immagine 4" descr="20190716_175244.jpg"/>
          <p:cNvPicPr>
            <a:picLocks noChangeAspect="1"/>
          </p:cNvPicPr>
          <p:nvPr/>
        </p:nvPicPr>
        <p:blipFill>
          <a:blip r:embed="rId3" cstate="print"/>
          <a:srcRect l="4839" t="25807" b="13978"/>
          <a:stretch>
            <a:fillRect/>
          </a:stretch>
        </p:blipFill>
        <p:spPr>
          <a:xfrm>
            <a:off x="4857752" y="3429000"/>
            <a:ext cx="3857652" cy="1830764"/>
          </a:xfrm>
          <a:prstGeom prst="rect">
            <a:avLst/>
          </a:prstGeom>
        </p:spPr>
      </p:pic>
      <p:pic>
        <p:nvPicPr>
          <p:cNvPr id="6" name="Immagine 5" descr="20190717_141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3214686"/>
            <a:ext cx="1809731" cy="1357298"/>
          </a:xfrm>
          <a:prstGeom prst="rect">
            <a:avLst/>
          </a:prstGeom>
        </p:spPr>
      </p:pic>
      <p:pic>
        <p:nvPicPr>
          <p:cNvPr id="7" name="Immagine 6" descr="20190717_153809.jpg"/>
          <p:cNvPicPr>
            <a:picLocks noChangeAspect="1"/>
          </p:cNvPicPr>
          <p:nvPr/>
        </p:nvPicPr>
        <p:blipFill>
          <a:blip r:embed="rId5" cstate="print"/>
          <a:srcRect l="16667"/>
          <a:stretch>
            <a:fillRect/>
          </a:stretch>
        </p:blipFill>
        <p:spPr>
          <a:xfrm>
            <a:off x="500034" y="3357562"/>
            <a:ext cx="1428728" cy="1285860"/>
          </a:xfrm>
          <a:prstGeom prst="rect">
            <a:avLst/>
          </a:prstGeom>
        </p:spPr>
      </p:pic>
      <p:pic>
        <p:nvPicPr>
          <p:cNvPr id="10" name="Immagine 9" descr="20190718_165442.jpg"/>
          <p:cNvPicPr>
            <a:picLocks noChangeAspect="1"/>
          </p:cNvPicPr>
          <p:nvPr/>
        </p:nvPicPr>
        <p:blipFill>
          <a:blip r:embed="rId6" cstate="print"/>
          <a:srcRect l="12500" t="6249" r="10156" b="20833"/>
          <a:stretch>
            <a:fillRect/>
          </a:stretch>
        </p:blipFill>
        <p:spPr>
          <a:xfrm>
            <a:off x="2500298" y="4786322"/>
            <a:ext cx="2286016" cy="161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500034" y="2071678"/>
          <a:ext cx="8229600" cy="1285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9.00-12.00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9.00-12.00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9.00-12.00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9.00-12.00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9.00-12.00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204">
                <a:tc>
                  <a:txBody>
                    <a:bodyPr/>
                    <a:lstStyle/>
                    <a:p>
                      <a:r>
                        <a:rPr lang="it-IT" dirty="0"/>
                        <a:t>13.00-15.00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13.00-15.00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13.00-15.00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13.00-15.00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13.00-15.00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219200"/>
          </a:xfrm>
        </p:spPr>
        <p:txBody>
          <a:bodyPr>
            <a:normAutofit/>
          </a:bodyPr>
          <a:lstStyle/>
          <a:p>
            <a:r>
              <a:rPr lang="it-IT" sz="3200" dirty="0"/>
              <a:t>FLUENCY AND ENGLISH LANGUAGE DEVELOPMENT FOR TEACHERS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00034" y="3857628"/>
            <a:ext cx="7358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COURSE OBJECTIVES:</a:t>
            </a:r>
          </a:p>
          <a:p>
            <a:pPr>
              <a:buFont typeface="Arial" pitchFamily="34" charset="0"/>
              <a:buChar char="•"/>
            </a:pPr>
            <a:endParaRPr lang="it-IT" dirty="0"/>
          </a:p>
          <a:p>
            <a:pPr>
              <a:buFont typeface="Arial" pitchFamily="34" charset="0"/>
              <a:buChar char="•"/>
            </a:pPr>
            <a:r>
              <a:rPr lang="it-IT" dirty="0"/>
              <a:t> BOOSTING ENGLISH LANGUAGE</a:t>
            </a:r>
          </a:p>
          <a:p>
            <a:pPr>
              <a:buFont typeface="Arial" pitchFamily="34" charset="0"/>
              <a:buChar char="•"/>
            </a:pPr>
            <a:r>
              <a:rPr lang="it-IT" dirty="0"/>
              <a:t> FOCUSING ON COMMUNICATION AND SPEAKING SKILLS</a:t>
            </a:r>
          </a:p>
          <a:p>
            <a:pPr>
              <a:buFont typeface="Arial" pitchFamily="34" charset="0"/>
              <a:buChar char="•"/>
            </a:pPr>
            <a:r>
              <a:rPr lang="it-IT" dirty="0"/>
              <a:t> LEARNING MOTIVATING TEACHING STRATEGIES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TYPICAL DAY: MAIN ACTIVITIES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42910" y="1500174"/>
            <a:ext cx="76438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/>
              <a:t> LANGUAGE EXERCISES</a:t>
            </a:r>
          </a:p>
          <a:p>
            <a:pPr>
              <a:buFont typeface="Arial" pitchFamily="34" charset="0"/>
              <a:buChar char="•"/>
            </a:pPr>
            <a:r>
              <a:rPr lang="it-IT" dirty="0"/>
              <a:t> PROJECT ACTIVITIES</a:t>
            </a:r>
          </a:p>
          <a:p>
            <a:pPr>
              <a:buFont typeface="Arial" pitchFamily="34" charset="0"/>
              <a:buChar char="•"/>
            </a:pPr>
            <a:r>
              <a:rPr lang="it-IT" dirty="0"/>
              <a:t> PUBBLIC SPEAKING TECHNIQUES: INTRODUCING A TOPIC</a:t>
            </a:r>
          </a:p>
          <a:p>
            <a:pPr>
              <a:buFont typeface="Arial" pitchFamily="34" charset="0"/>
              <a:buChar char="•"/>
            </a:pPr>
            <a:r>
              <a:rPr lang="it-IT" dirty="0"/>
              <a:t> CONVERSATION</a:t>
            </a:r>
          </a:p>
          <a:p>
            <a:pPr>
              <a:buFont typeface="Arial" pitchFamily="34" charset="0"/>
              <a:buChar char="•"/>
            </a:pPr>
            <a:r>
              <a:rPr lang="it-IT" dirty="0"/>
              <a:t>LEARNING ABOUT CULTURE</a:t>
            </a:r>
          </a:p>
          <a:p>
            <a:pPr>
              <a:buFont typeface="Arial" pitchFamily="34" charset="0"/>
              <a:buChar char="•"/>
            </a:pPr>
            <a:endParaRPr lang="it-IT" dirty="0"/>
          </a:p>
          <a:p>
            <a:endParaRPr lang="it-IT" dirty="0"/>
          </a:p>
        </p:txBody>
      </p:sp>
      <p:pic>
        <p:nvPicPr>
          <p:cNvPr id="12" name="Immagine 11" descr="IMG-20190719-WA00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286124"/>
            <a:ext cx="4143372" cy="310752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143380"/>
            <a:ext cx="3526947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324</TotalTime>
  <Words>277</Words>
  <Application>Microsoft Office PowerPoint</Application>
  <PresentationFormat>Presentazione su schermo (4:3)</PresentationFormat>
  <Paragraphs>78</Paragraphs>
  <Slides>11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Carta</vt:lpstr>
      <vt:lpstr>          </vt:lpstr>
      <vt:lpstr>Presentazione standard di PowerPoint</vt:lpstr>
      <vt:lpstr>YORK ASSOCIATES SCHOOL JULY 2019</vt:lpstr>
      <vt:lpstr>Presentazione standard di PowerPoint</vt:lpstr>
      <vt:lpstr>Presentazione standard di PowerPoint</vt:lpstr>
      <vt:lpstr>EMOTIONAL INTELLINCE IN THE TEACHING ENVIRONMENT: WEEKLY TIMETABLE</vt:lpstr>
      <vt:lpstr>A TYPICAL DAY: MAIN ACTIVITIES</vt:lpstr>
      <vt:lpstr>FLUENCY AND ENGLISH LANGUAGE DEVELOPMENT FOR TEACHERS</vt:lpstr>
      <vt:lpstr>A TYPICAL DAY: MAIN ACTIVITIES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</dc:title>
  <dc:creator>Utente</dc:creator>
  <cp:lastModifiedBy>Utente sconosciuto</cp:lastModifiedBy>
  <cp:revision>10</cp:revision>
  <dcterms:created xsi:type="dcterms:W3CDTF">2019-09-26T13:17:21Z</dcterms:created>
  <dcterms:modified xsi:type="dcterms:W3CDTF">2021-01-18T10:48:50Z</dcterms:modified>
</cp:coreProperties>
</file>