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5" r:id="rId10"/>
    <p:sldId id="264" r:id="rId11"/>
    <p:sldId id="266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392E"/>
    <a:srgbClr val="2F528F"/>
    <a:srgbClr val="1B4D09"/>
    <a:srgbClr val="E65E1A"/>
    <a:srgbClr val="F75309"/>
    <a:srgbClr val="13432B"/>
    <a:srgbClr val="1B3A2B"/>
    <a:srgbClr val="B7C8C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9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208C1D2-99D1-4C95-8717-CAE4834C5D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C48FB5DF-7EC9-4F45-AE6E-619D59D8B3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BBF5DDF7-0A40-47C8-8940-7A776F5FC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50D79-AD3F-4E4E-8A48-FCC4AF450F7B}" type="datetimeFigureOut">
              <a:rPr lang="it-IT" smtClean="0"/>
              <a:pPr/>
              <a:t>25/02/2021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CE36B072-17FB-4920-95EE-E314D9005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4E0135A7-92F3-4C4C-B7C3-63904B159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0AC8D-B630-4F0B-A799-229F4CD840A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332685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C8E2957-2658-4248-91C8-DD53352D4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FE02BB97-2502-45FB-9829-F956754AE0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BAE48D19-E0D5-498E-AAFB-9FCB431B2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50D79-AD3F-4E4E-8A48-FCC4AF450F7B}" type="datetimeFigureOut">
              <a:rPr lang="it-IT" smtClean="0"/>
              <a:pPr/>
              <a:t>25/02/2021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3F91BB0D-82A2-4489-8B5E-43AAB7C2C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84596370-A331-4261-846D-16E789B05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0AC8D-B630-4F0B-A799-229F4CD840A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900711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81C6810A-832B-4BA0-A9CA-824E9C705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04919926-6D55-43EB-A228-086728781A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F53A6825-4D3C-406C-9EEC-1A9844CF4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50D79-AD3F-4E4E-8A48-FCC4AF450F7B}" type="datetimeFigureOut">
              <a:rPr lang="it-IT" smtClean="0"/>
              <a:pPr/>
              <a:t>25/02/2021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40C4AE78-55EA-4F59-AC04-D8E618652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D9B5022C-0CC1-4F69-B9D7-435830549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0AC8D-B630-4F0B-A799-229F4CD840A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54454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8F6B5FF-AB77-42DD-8341-2E3419EC6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4221FDF2-D9ED-46BC-8CD4-0A88814C9E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1211143B-0064-4EFA-AB95-441A60BD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50D79-AD3F-4E4E-8A48-FCC4AF450F7B}" type="datetimeFigureOut">
              <a:rPr lang="it-IT" smtClean="0"/>
              <a:pPr/>
              <a:t>25/02/2021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2DAA48E1-BAE9-4A48-8851-2B83834D2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E3E20EC2-D17D-4B0F-B9CB-D03183412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0AC8D-B630-4F0B-A799-229F4CD840A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19654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38A2031-6A11-4436-B6EE-A97DE76AD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1824B197-D510-4B2C-9D93-F8989770F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FE916983-A003-40A9-9193-EF11BA19C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50D79-AD3F-4E4E-8A48-FCC4AF450F7B}" type="datetimeFigureOut">
              <a:rPr lang="it-IT" smtClean="0"/>
              <a:pPr/>
              <a:t>25/02/2021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FA4A60A7-D6BD-4112-8DEA-375BB69AE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476479F2-51E7-4C87-A039-65AF6C414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0AC8D-B630-4F0B-A799-229F4CD840A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07012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34C2D43-3C9B-4D19-8960-411E1FABA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EBFE29AC-6AF9-4D71-B379-95D2003ACC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84434048-2BFA-4125-8AC9-3BBA231FED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748B16AE-1C78-4D6B-BE27-335F37F27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50D79-AD3F-4E4E-8A48-FCC4AF450F7B}" type="datetimeFigureOut">
              <a:rPr lang="it-IT" smtClean="0"/>
              <a:pPr/>
              <a:t>25/02/2021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37C97090-94D3-429A-B08A-8F2C80CFB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B76DE498-0F51-4FD6-BE74-933C9029F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0AC8D-B630-4F0B-A799-229F4CD840A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89545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D6BE7E4-69DB-4CB9-A842-8D43E0531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B7747D85-E771-4146-BC11-CB6C699211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BCBAA52F-3FAD-4783-A74F-3D209A32E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39F9016E-1138-4D6A-AB3C-C46B7A30C6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5CFF47EA-2DCF-4339-879B-31BDAC3400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4B06FCAA-194B-4DDD-92C2-D27F32FB8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50D79-AD3F-4E4E-8A48-FCC4AF450F7B}" type="datetimeFigureOut">
              <a:rPr lang="it-IT" smtClean="0"/>
              <a:pPr/>
              <a:t>25/02/2021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E54DAF22-4DB5-470D-8F15-53B16C6F9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3D14849F-8649-43F7-B36F-F53D21287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0AC8D-B630-4F0B-A799-229F4CD840A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093480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6DBFE56-B3D4-437E-A863-49FE662F2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B4E7193E-16CF-48F1-85D7-229ACB09C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50D79-AD3F-4E4E-8A48-FCC4AF450F7B}" type="datetimeFigureOut">
              <a:rPr lang="it-IT" smtClean="0"/>
              <a:pPr/>
              <a:t>25/02/2021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26DA5E64-F391-4097-9FB3-10C4CC99B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2409C58A-BBA0-4952-B497-250D5F768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0AC8D-B630-4F0B-A799-229F4CD840A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50931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8D0DA6EF-E41D-4AAC-A639-3F32A6637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50D79-AD3F-4E4E-8A48-FCC4AF450F7B}" type="datetimeFigureOut">
              <a:rPr lang="it-IT" smtClean="0"/>
              <a:pPr/>
              <a:t>25/02/2021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AD6684F1-3175-4F9F-BB37-904273F82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B3A4DAA3-F0C3-4F25-81F8-4C5BC7F0C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0AC8D-B630-4F0B-A799-229F4CD840A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041925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3808D21-133B-48A7-AD00-61B2AFDE2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9EB39E87-A45E-4A6E-9A15-F06BCFE97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C163F85F-8438-46A4-B5DF-03454270D1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8CD38261-C40E-4F00-A9E5-700027B65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50D79-AD3F-4E4E-8A48-FCC4AF450F7B}" type="datetimeFigureOut">
              <a:rPr lang="it-IT" smtClean="0"/>
              <a:pPr/>
              <a:t>25/02/2021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EADB60E1-FF9E-4732-A6D9-639EA5DB3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3A61E52F-F2B7-4716-A069-1103DF563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0AC8D-B630-4F0B-A799-229F4CD840A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19181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9AB6D1C-FAF8-46B6-A2DE-3BE94DBA9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5A9AC11B-3393-4494-9A1E-8A3F574C4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BEC1FCD5-C1B5-486B-B7D0-231110EB52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C628705A-E7F7-4A13-88E4-0E96B6753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50D79-AD3F-4E4E-8A48-FCC4AF450F7B}" type="datetimeFigureOut">
              <a:rPr lang="it-IT" smtClean="0"/>
              <a:pPr/>
              <a:t>25/02/2021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82C97681-D655-4DF2-9E6B-1E06B2FD4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E4899B3C-AC38-4DBC-9078-32DB9E628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0AC8D-B630-4F0B-A799-229F4CD840A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893164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9FABB606-B013-4B09-971C-F8790BE16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3C40AA69-EB6A-4EF1-A147-AFCA35B30C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BBEC2DE1-F01C-4730-A515-CACD917820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50D79-AD3F-4E4E-8A48-FCC4AF450F7B}" type="datetimeFigureOut">
              <a:rPr lang="it-IT" smtClean="0"/>
              <a:pPr/>
              <a:t>25/02/2021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704A3E97-7B1C-4FAD-A0E3-D2A4DA81C3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324C6AF1-070A-4579-9085-C825A6F1AA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C0AC8D-B630-4F0B-A799-229F4CD840A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982138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4D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E4649D4-3EF3-415B-8FAB-1607C4F9CD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097FAC5C-F372-49C7-AE47-873334EB77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C0964C48-C7E7-4D5F-A7D2-351A4B3266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C9CA2C9B-363B-4B9B-93AA-D9605CCD746E}"/>
              </a:ext>
            </a:extLst>
          </p:cNvPr>
          <p:cNvSpPr txBox="1"/>
          <p:nvPr/>
        </p:nvSpPr>
        <p:spPr>
          <a:xfrm>
            <a:off x="1647826" y="179924"/>
            <a:ext cx="67151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600" dirty="0">
                <a:solidFill>
                  <a:srgbClr val="F75309"/>
                </a:solidFill>
                <a:latin typeface="Arial Black" panose="020B0A04020102020204" pitchFamily="34" charset="0"/>
              </a:rPr>
              <a:t>Erasmus plus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0F9C5949-2258-488D-B0D8-03CBA8524A8C}"/>
              </a:ext>
            </a:extLst>
          </p:cNvPr>
          <p:cNvSpPr txBox="1"/>
          <p:nvPr/>
        </p:nvSpPr>
        <p:spPr>
          <a:xfrm>
            <a:off x="3328987" y="4795877"/>
            <a:ext cx="7277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600" dirty="0">
                <a:solidFill>
                  <a:srgbClr val="F75309"/>
                </a:solidFill>
                <a:latin typeface="Arial Black" panose="020B0A04020102020204" pitchFamily="34" charset="0"/>
              </a:rPr>
              <a:t>Study and </a:t>
            </a:r>
            <a:r>
              <a:rPr lang="it-IT" sz="6600" dirty="0" err="1">
                <a:solidFill>
                  <a:srgbClr val="F75309"/>
                </a:solidFill>
                <a:latin typeface="Arial Black" panose="020B0A04020102020204" pitchFamily="34" charset="0"/>
              </a:rPr>
              <a:t>fun</a:t>
            </a:r>
            <a:endParaRPr lang="it-IT" sz="6600" dirty="0">
              <a:solidFill>
                <a:srgbClr val="F7530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9769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311AC426-1FB5-4286-B472-D53BA9B3A6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424039" cy="331802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2DC0CAB2-8680-451E-BA55-DCFCECC0AB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72037" y="0"/>
            <a:ext cx="4719963" cy="353997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9D6BCFA7-E557-472F-9935-3A7DD35F5E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898774" y="386177"/>
            <a:ext cx="4083729" cy="306279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1E5358DF-E881-41CE-873D-704EF52B38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3318028"/>
            <a:ext cx="4719963" cy="3539972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EC5B4B10-5B0A-42D4-B171-28A545F9695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88310" y="2950246"/>
            <a:ext cx="4379650" cy="246355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xmlns="" id="{546C73A3-2E5B-42CD-AB5C-E8885ECE579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53667" y="3240350"/>
            <a:ext cx="4823533" cy="361765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xmlns="" id="{B9C9A282-81F2-4524-B95F-5EC4F9A85E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9958" y="5118419"/>
            <a:ext cx="2763710" cy="1739581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424735A0-127E-4930-8827-19F36744CBA4}"/>
              </a:ext>
            </a:extLst>
          </p:cNvPr>
          <p:cNvSpPr/>
          <p:nvPr/>
        </p:nvSpPr>
        <p:spPr>
          <a:xfrm>
            <a:off x="2805344" y="2562865"/>
            <a:ext cx="639459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and </a:t>
            </a:r>
            <a:r>
              <a:rPr lang="it-IT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friendship</a:t>
            </a:r>
            <a:r>
              <a:rPr lang="it-IT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xmlns="" val="935220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39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F6FDEDD7-1A24-4D64-ADA3-F346F36BCE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7451" y="11267"/>
            <a:ext cx="9149497" cy="6862122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17B47E8B-5339-48E9-91BD-615B5110CE4E}"/>
              </a:ext>
            </a:extLst>
          </p:cNvPr>
          <p:cNvSpPr txBox="1"/>
          <p:nvPr/>
        </p:nvSpPr>
        <p:spPr>
          <a:xfrm>
            <a:off x="1962150" y="3242273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</a:rPr>
              <a:t>Massimo De Cecco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D672936D-8607-43BD-AB0D-CEE81F652817}"/>
              </a:ext>
            </a:extLst>
          </p:cNvPr>
          <p:cNvSpPr txBox="1"/>
          <p:nvPr/>
        </p:nvSpPr>
        <p:spPr>
          <a:xfrm>
            <a:off x="7029450" y="4767993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</a:rPr>
              <a:t>Paola </a:t>
            </a:r>
            <a:r>
              <a:rPr lang="it-IT" sz="2000" dirty="0" err="1">
                <a:solidFill>
                  <a:schemeClr val="bg1"/>
                </a:solidFill>
              </a:rPr>
              <a:t>Tataranno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C7DAA156-698A-4F77-B060-00DE7F042AC8}"/>
              </a:ext>
            </a:extLst>
          </p:cNvPr>
          <p:cNvSpPr txBox="1"/>
          <p:nvPr/>
        </p:nvSpPr>
        <p:spPr>
          <a:xfrm>
            <a:off x="4200526" y="4234503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</a:rPr>
              <a:t>Iolanda Cimmino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E3965AA3-2A3C-47D9-AC6C-F4F954E39DFC}"/>
              </a:ext>
            </a:extLst>
          </p:cNvPr>
          <p:cNvSpPr txBox="1"/>
          <p:nvPr/>
        </p:nvSpPr>
        <p:spPr>
          <a:xfrm>
            <a:off x="8705850" y="4055559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</a:rPr>
              <a:t>Orlando Renda</a:t>
            </a:r>
          </a:p>
        </p:txBody>
      </p:sp>
    </p:spTree>
    <p:extLst>
      <p:ext uri="{BB962C8B-B14F-4D97-AF65-F5344CB8AC3E}">
        <p14:creationId xmlns:p14="http://schemas.microsoft.com/office/powerpoint/2010/main" xmlns="" val="4138372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9000"/>
            <a:lum/>
          </a:blip>
          <a:srcRect/>
          <a:stretch>
            <a:fillRect l="-7000" t="-17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E9C459F-CF15-4FFC-A270-931BE24BF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5" y="136525"/>
            <a:ext cx="11487150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solidFill>
                  <a:srgbClr val="2F528F"/>
                </a:solidFill>
                <a:latin typeface="Arial Nova" panose="020B0504020202020204" pitchFamily="34" charset="0"/>
              </a:rPr>
              <a:t>Trinity College (Dublin) 22 </a:t>
            </a:r>
            <a:r>
              <a:rPr lang="it-IT" sz="4000" b="1" dirty="0" err="1">
                <a:solidFill>
                  <a:srgbClr val="2F528F"/>
                </a:solidFill>
                <a:latin typeface="Arial Nova" panose="020B0504020202020204" pitchFamily="34" charset="0"/>
              </a:rPr>
              <a:t>July</a:t>
            </a:r>
            <a:r>
              <a:rPr lang="it-IT" sz="4000" b="1" dirty="0">
                <a:solidFill>
                  <a:srgbClr val="2F528F"/>
                </a:solidFill>
                <a:latin typeface="Arial Nova" panose="020B0504020202020204" pitchFamily="34" charset="0"/>
              </a:rPr>
              <a:t> – 2 August 2019</a:t>
            </a:r>
            <a:br>
              <a:rPr lang="it-IT" sz="4000" b="1" dirty="0">
                <a:solidFill>
                  <a:srgbClr val="2F528F"/>
                </a:solidFill>
                <a:latin typeface="Arial Nova" panose="020B0504020202020204" pitchFamily="34" charset="0"/>
              </a:rPr>
            </a:br>
            <a:r>
              <a:rPr lang="it-IT" sz="4000" b="1" dirty="0">
                <a:solidFill>
                  <a:srgbClr val="2F528F"/>
                </a:solidFill>
                <a:latin typeface="Arial Nova" panose="020B0504020202020204" pitchFamily="34" charset="0"/>
              </a:rPr>
              <a:t>English for </a:t>
            </a:r>
            <a:r>
              <a:rPr lang="it-IT" sz="4000" b="1" dirty="0" err="1">
                <a:solidFill>
                  <a:srgbClr val="2F528F"/>
                </a:solidFill>
                <a:latin typeface="Arial Nova" panose="020B0504020202020204" pitchFamily="34" charset="0"/>
              </a:rPr>
              <a:t>teachers</a:t>
            </a:r>
            <a:r>
              <a:rPr lang="it-IT" sz="4000" b="1" dirty="0">
                <a:solidFill>
                  <a:srgbClr val="2F528F"/>
                </a:solidFill>
                <a:latin typeface="Arial Nova" panose="020B0504020202020204" pitchFamily="34" charset="0"/>
              </a:rPr>
              <a:t> </a:t>
            </a:r>
            <a:r>
              <a:rPr lang="it-IT" sz="4000" b="1" dirty="0" err="1">
                <a:solidFill>
                  <a:srgbClr val="2F528F"/>
                </a:solidFill>
                <a:latin typeface="Arial Nova" panose="020B0504020202020204" pitchFamily="34" charset="0"/>
              </a:rPr>
              <a:t>level</a:t>
            </a:r>
            <a:r>
              <a:rPr lang="it-IT" sz="4000" b="1" dirty="0">
                <a:solidFill>
                  <a:srgbClr val="2F528F"/>
                </a:solidFill>
                <a:latin typeface="Arial Nova" panose="020B0504020202020204" pitchFamily="34" charset="0"/>
              </a:rPr>
              <a:t> A2/B1</a:t>
            </a: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xmlns="" id="{D982BACA-0B93-4917-B581-1EBE062C3604}"/>
              </a:ext>
            </a:extLst>
          </p:cNvPr>
          <p:cNvSpPr/>
          <p:nvPr/>
        </p:nvSpPr>
        <p:spPr>
          <a:xfrm>
            <a:off x="3476625" y="1847850"/>
            <a:ext cx="4638675" cy="1000125"/>
          </a:xfrm>
          <a:prstGeom prst="roundRect">
            <a:avLst/>
          </a:prstGeom>
          <a:solidFill>
            <a:schemeClr val="bg1"/>
          </a:solidFill>
          <a:ln w="666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719C1A6C-E953-4A4F-A917-ADFAF3C82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25" y="1999133"/>
            <a:ext cx="10515600" cy="45967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000" b="1" dirty="0">
                <a:solidFill>
                  <a:srgbClr val="00B050"/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WHAT WE LEARNED </a:t>
            </a:r>
            <a:endParaRPr lang="en-GB" sz="4000" dirty="0">
              <a:latin typeface="Britannic Bold" panose="020B0903060703020204" pitchFamily="34" charset="0"/>
            </a:endParaRP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xmlns="" id="{FA49EF12-9B00-42C5-8CAF-1F7EBDEFAB64}"/>
              </a:ext>
            </a:extLst>
          </p:cNvPr>
          <p:cNvCxnSpPr>
            <a:stCxn id="4" idx="1"/>
          </p:cNvCxnSpPr>
          <p:nvPr/>
        </p:nvCxnSpPr>
        <p:spPr>
          <a:xfrm flipH="1">
            <a:off x="2800350" y="2347913"/>
            <a:ext cx="676275" cy="4762"/>
          </a:xfrm>
          <a:prstGeom prst="line">
            <a:avLst/>
          </a:prstGeom>
          <a:ln w="63500">
            <a:solidFill>
              <a:srgbClr val="2F52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xmlns="" id="{70709A89-F123-436A-8201-C10456A6661C}"/>
              </a:ext>
            </a:extLst>
          </p:cNvPr>
          <p:cNvCxnSpPr/>
          <p:nvPr/>
        </p:nvCxnSpPr>
        <p:spPr>
          <a:xfrm>
            <a:off x="2790825" y="2352675"/>
            <a:ext cx="0" cy="3458500"/>
          </a:xfrm>
          <a:prstGeom prst="line">
            <a:avLst/>
          </a:prstGeom>
          <a:ln w="63500">
            <a:solidFill>
              <a:srgbClr val="2F52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xmlns="" id="{01CF3B7D-F030-4FB9-81E8-943A69A81C75}"/>
              </a:ext>
            </a:extLst>
          </p:cNvPr>
          <p:cNvCxnSpPr/>
          <p:nvPr/>
        </p:nvCxnSpPr>
        <p:spPr>
          <a:xfrm>
            <a:off x="2800350" y="3505200"/>
            <a:ext cx="676275" cy="0"/>
          </a:xfrm>
          <a:prstGeom prst="straightConnector1">
            <a:avLst/>
          </a:prstGeom>
          <a:ln w="63500">
            <a:solidFill>
              <a:srgbClr val="2F528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xmlns="" id="{921CD6D7-6B92-4171-A0EA-0585004C29B5}"/>
              </a:ext>
            </a:extLst>
          </p:cNvPr>
          <p:cNvCxnSpPr/>
          <p:nvPr/>
        </p:nvCxnSpPr>
        <p:spPr>
          <a:xfrm>
            <a:off x="2800350" y="4631739"/>
            <a:ext cx="676275" cy="0"/>
          </a:xfrm>
          <a:prstGeom prst="straightConnector1">
            <a:avLst/>
          </a:prstGeom>
          <a:ln w="63500">
            <a:solidFill>
              <a:srgbClr val="2F528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xmlns="" id="{05AC51F4-F489-4F13-B044-A8B4030F36E1}"/>
              </a:ext>
            </a:extLst>
          </p:cNvPr>
          <p:cNvCxnSpPr/>
          <p:nvPr/>
        </p:nvCxnSpPr>
        <p:spPr>
          <a:xfrm>
            <a:off x="2790825" y="5792125"/>
            <a:ext cx="676275" cy="0"/>
          </a:xfrm>
          <a:prstGeom prst="straightConnector1">
            <a:avLst/>
          </a:prstGeom>
          <a:ln w="63500">
            <a:solidFill>
              <a:srgbClr val="2F528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26010921-2F79-43C7-838F-774447E5F9CB}"/>
              </a:ext>
            </a:extLst>
          </p:cNvPr>
          <p:cNvSpPr txBox="1"/>
          <p:nvPr/>
        </p:nvSpPr>
        <p:spPr>
          <a:xfrm>
            <a:off x="3771899" y="3126364"/>
            <a:ext cx="66260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5763" indent="-385763">
              <a:buAutoNum type="arabicPeriod"/>
            </a:pPr>
            <a:r>
              <a:rPr lang="it-IT" sz="4000" b="1" dirty="0">
                <a:solidFill>
                  <a:srgbClr val="F75309"/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 Vocabulary and </a:t>
            </a:r>
            <a:r>
              <a:rPr lang="it-IT" sz="4000" b="1" dirty="0" err="1">
                <a:solidFill>
                  <a:srgbClr val="F75309"/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grammar</a:t>
            </a:r>
            <a:endParaRPr lang="it-IT" sz="4000" b="1" dirty="0">
              <a:solidFill>
                <a:srgbClr val="F75309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xmlns="" id="{CE191A9E-D42B-4C1E-B24C-B37EB95EE2F1}"/>
              </a:ext>
            </a:extLst>
          </p:cNvPr>
          <p:cNvSpPr txBox="1"/>
          <p:nvPr/>
        </p:nvSpPr>
        <p:spPr>
          <a:xfrm>
            <a:off x="3760389" y="4297502"/>
            <a:ext cx="6143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F75309"/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2. Irish culture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xmlns="" id="{43332661-A598-45BE-885C-984723A73CDE}"/>
              </a:ext>
            </a:extLst>
          </p:cNvPr>
          <p:cNvSpPr txBox="1"/>
          <p:nvPr/>
        </p:nvSpPr>
        <p:spPr>
          <a:xfrm>
            <a:off x="3760389" y="5373297"/>
            <a:ext cx="6395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F75309"/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3. Teaching </a:t>
            </a:r>
            <a:r>
              <a:rPr lang="it-IT" sz="4000" b="1" dirty="0" err="1">
                <a:solidFill>
                  <a:srgbClr val="F75309"/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methodologies</a:t>
            </a:r>
            <a:endParaRPr lang="it-IT" sz="4000" b="1" dirty="0">
              <a:solidFill>
                <a:srgbClr val="F75309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6211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C4056F9-56FB-4164-A5BC-A07DBCBBD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1" y="35624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6000" dirty="0">
                <a:solidFill>
                  <a:srgbClr val="F75309"/>
                </a:solidFill>
                <a:latin typeface="Britannic Bold" panose="020B0903060703020204" pitchFamily="34" charset="0"/>
              </a:rPr>
              <a:t>Vocabulary and </a:t>
            </a:r>
            <a:r>
              <a:rPr lang="it-IT" sz="6000" dirty="0" err="1">
                <a:solidFill>
                  <a:srgbClr val="F75309"/>
                </a:solidFill>
                <a:latin typeface="Britannic Bold" panose="020B0903060703020204" pitchFamily="34" charset="0"/>
              </a:rPr>
              <a:t>grammar</a:t>
            </a:r>
            <a:endParaRPr lang="it-IT" sz="6000" dirty="0">
              <a:solidFill>
                <a:srgbClr val="F75309"/>
              </a:solidFill>
              <a:latin typeface="Britannic Bold" panose="020B090306070302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E9BF2D79-BB0E-4DF7-838A-F4CD38571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825625"/>
            <a:ext cx="11353800" cy="4351338"/>
          </a:xfrm>
        </p:spPr>
        <p:txBody>
          <a:bodyPr/>
          <a:lstStyle/>
          <a:p>
            <a:r>
              <a:rPr lang="en-US" dirty="0"/>
              <a:t>Vocabulary </a:t>
            </a:r>
          </a:p>
          <a:p>
            <a:r>
              <a:rPr lang="en-US" dirty="0"/>
              <a:t>Present simple and present continuous</a:t>
            </a:r>
          </a:p>
          <a:p>
            <a:r>
              <a:rPr lang="en-US" dirty="0"/>
              <a:t>Past simple, present perfect</a:t>
            </a:r>
          </a:p>
          <a:p>
            <a:r>
              <a:rPr lang="en-US" dirty="0"/>
              <a:t>Affirmative, negative and questions</a:t>
            </a:r>
          </a:p>
          <a:p>
            <a:r>
              <a:rPr lang="en-US" dirty="0"/>
              <a:t>Tricky sentences (with «like» for example)</a:t>
            </a:r>
          </a:p>
          <a:p>
            <a:r>
              <a:rPr lang="en-US" dirty="0"/>
              <a:t>Countable and uncountable nouns</a:t>
            </a:r>
          </a:p>
          <a:p>
            <a:r>
              <a:rPr lang="en-US" dirty="0"/>
              <a:t>Conditional sentences</a:t>
            </a:r>
          </a:p>
          <a:p>
            <a:r>
              <a:rPr lang="en-US" dirty="0"/>
              <a:t>Questions (what/who/where/when/how)</a:t>
            </a:r>
          </a:p>
          <a:p>
            <a:endParaRPr lang="it-IT" dirty="0"/>
          </a:p>
        </p:txBody>
      </p:sp>
      <p:pic>
        <p:nvPicPr>
          <p:cNvPr id="4" name="Grafik 23">
            <a:extLst>
              <a:ext uri="{FF2B5EF4-FFF2-40B4-BE49-F238E27FC236}">
                <a16:creationId xmlns:a16="http://schemas.microsoft.com/office/drawing/2014/main" xmlns="" id="{48CE1B6A-109B-4432-8BB3-B1A1684508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487" t="44265"/>
          <a:stretch/>
        </p:blipFill>
        <p:spPr>
          <a:xfrm>
            <a:off x="6363281" y="2245877"/>
            <a:ext cx="5842827" cy="319289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6BA98519-49FE-4415-BD6C-30F5D22431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267" y="158289"/>
            <a:ext cx="1783728" cy="2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8719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C4056F9-56FB-4164-A5BC-A07DBCBBD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22" y="272411"/>
            <a:ext cx="10076155" cy="1325563"/>
          </a:xfrm>
        </p:spPr>
        <p:txBody>
          <a:bodyPr>
            <a:normAutofit/>
          </a:bodyPr>
          <a:lstStyle/>
          <a:p>
            <a:pPr algn="ctr"/>
            <a:r>
              <a:rPr lang="it-IT" sz="6000" dirty="0">
                <a:solidFill>
                  <a:srgbClr val="F75309"/>
                </a:solidFill>
                <a:latin typeface="Britannic Bold" panose="020B0903060703020204" pitchFamily="34" charset="0"/>
              </a:rPr>
              <a:t>Irish culture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E9BF2D79-BB0E-4DF7-838A-F4CD38571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90688"/>
            <a:ext cx="11353800" cy="4667250"/>
          </a:xfrm>
        </p:spPr>
        <p:txBody>
          <a:bodyPr>
            <a:normAutofit/>
          </a:bodyPr>
          <a:lstStyle/>
          <a:p>
            <a:r>
              <a:rPr lang="en-US" dirty="0"/>
              <a:t>Discovery of Dublin</a:t>
            </a:r>
          </a:p>
          <a:p>
            <a:r>
              <a:rPr lang="en-US" dirty="0"/>
              <a:t>Food and pub culture</a:t>
            </a:r>
          </a:p>
          <a:p>
            <a:r>
              <a:rPr lang="en-US" dirty="0"/>
              <a:t>History</a:t>
            </a:r>
          </a:p>
          <a:p>
            <a:r>
              <a:rPr lang="en-US" dirty="0"/>
              <a:t>Traditions</a:t>
            </a:r>
          </a:p>
          <a:p>
            <a:r>
              <a:rPr lang="en-US" dirty="0"/>
              <a:t>Irish slang</a:t>
            </a:r>
          </a:p>
          <a:p>
            <a:r>
              <a:rPr lang="en-US" dirty="0"/>
              <a:t>Music &amp; dance</a:t>
            </a:r>
          </a:p>
          <a:p>
            <a:r>
              <a:rPr lang="en-US" dirty="0"/>
              <a:t>Legends</a:t>
            </a:r>
          </a:p>
          <a:p>
            <a:r>
              <a:rPr lang="en-US" dirty="0"/>
              <a:t>Sports and hobbies</a:t>
            </a:r>
          </a:p>
          <a:p>
            <a:r>
              <a:rPr lang="en-US" dirty="0"/>
              <a:t>Stereotype</a:t>
            </a:r>
          </a:p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1FF9B047-367F-47B5-87B7-12D54FC4E6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4571999" y="1505260"/>
            <a:ext cx="6857999" cy="513291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C6B0C827-DD8B-43EB-AA0F-9A053A6803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20594" y="37482"/>
            <a:ext cx="2935556" cy="146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0691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5E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C4056F9-56FB-4164-A5BC-A07DBCBBD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3854" y="3175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6000" dirty="0">
                <a:solidFill>
                  <a:schemeClr val="bg1"/>
                </a:solidFill>
                <a:latin typeface="Britannic Bold" panose="020B0903060703020204" pitchFamily="34" charset="0"/>
              </a:rPr>
              <a:t>Teaching </a:t>
            </a:r>
            <a:r>
              <a:rPr lang="it-IT" sz="6000" dirty="0" err="1">
                <a:solidFill>
                  <a:schemeClr val="bg1"/>
                </a:solidFill>
                <a:latin typeface="Britannic Bold" panose="020B0903060703020204" pitchFamily="34" charset="0"/>
              </a:rPr>
              <a:t>methodologies</a:t>
            </a:r>
            <a:endParaRPr lang="it-IT" sz="6000" dirty="0">
              <a:solidFill>
                <a:schemeClr val="bg1"/>
              </a:solidFill>
              <a:latin typeface="Britannic Bold" panose="020B090306070302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E9BF2D79-BB0E-4DF7-838A-F4CD38571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38433"/>
            <a:ext cx="11353800" cy="4667250"/>
          </a:xfrm>
        </p:spPr>
        <p:txBody>
          <a:bodyPr>
            <a:normAutofit/>
          </a:bodyPr>
          <a:lstStyle/>
          <a:p>
            <a:r>
              <a:rPr lang="en-US" dirty="0"/>
              <a:t>Conversation, dialogues, interviews</a:t>
            </a:r>
          </a:p>
          <a:p>
            <a:r>
              <a:rPr lang="en-US" dirty="0"/>
              <a:t>Comprehension</a:t>
            </a:r>
          </a:p>
          <a:p>
            <a:r>
              <a:rPr lang="en-US" dirty="0"/>
              <a:t>Team working</a:t>
            </a:r>
          </a:p>
          <a:p>
            <a:r>
              <a:rPr lang="en-US" dirty="0"/>
              <a:t>Debate</a:t>
            </a:r>
          </a:p>
          <a:p>
            <a:r>
              <a:rPr lang="en-US" dirty="0"/>
              <a:t>Task field based project</a:t>
            </a:r>
          </a:p>
          <a:p>
            <a:r>
              <a:rPr lang="en-US" dirty="0"/>
              <a:t>Role Playing</a:t>
            </a:r>
          </a:p>
          <a:p>
            <a:r>
              <a:rPr lang="it-IT" dirty="0"/>
              <a:t>Cooperative learning</a:t>
            </a:r>
          </a:p>
          <a:p>
            <a:r>
              <a:rPr lang="it-IT" dirty="0"/>
              <a:t>Reality </a:t>
            </a:r>
            <a:r>
              <a:rPr lang="it-IT" dirty="0" err="1"/>
              <a:t>simulations</a:t>
            </a:r>
            <a:endParaRPr lang="it-IT" dirty="0"/>
          </a:p>
          <a:p>
            <a:r>
              <a:rPr lang="en-US" dirty="0" err="1"/>
              <a:t>Orientiring</a:t>
            </a:r>
            <a:r>
              <a:rPr lang="en-US" dirty="0"/>
              <a:t> (to learn about the city and socialize)</a:t>
            </a:r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D712C95B-C007-40BE-93ED-52CA46C0D0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0775" y="1447800"/>
            <a:ext cx="5819775" cy="436483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0DE82F10-AFE2-408B-AC86-8DF956C1A9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93041" y="108876"/>
            <a:ext cx="2298346" cy="228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213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9000"/>
            <a:lum/>
          </a:blip>
          <a:srcRect/>
          <a:stretch>
            <a:fillRect l="-7000" t="-17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E9C459F-CF15-4FFC-A270-931BE24BF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5" y="136525"/>
            <a:ext cx="11487150" cy="1325563"/>
          </a:xfrm>
        </p:spPr>
        <p:txBody>
          <a:bodyPr/>
          <a:lstStyle/>
          <a:p>
            <a:pPr algn="ctr"/>
            <a:r>
              <a:rPr lang="it-IT" b="1" dirty="0" err="1">
                <a:solidFill>
                  <a:srgbClr val="2F528F"/>
                </a:solidFill>
                <a:latin typeface="Arial Nova" panose="020B0504020202020204" pitchFamily="34" charset="0"/>
              </a:rPr>
              <a:t>Ireland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  <a:latin typeface="Arial Nova" panose="020B0504020202020204" pitchFamily="34" charset="0"/>
              </a:rPr>
              <a:t> </a:t>
            </a:r>
            <a:r>
              <a:rPr lang="it-IT" b="1" dirty="0">
                <a:solidFill>
                  <a:srgbClr val="2F528F"/>
                </a:solidFill>
                <a:latin typeface="Arial Nova" panose="020B0504020202020204" pitchFamily="34" charset="0"/>
              </a:rPr>
              <a:t>22 </a:t>
            </a:r>
            <a:r>
              <a:rPr lang="it-IT" b="1" dirty="0" err="1">
                <a:solidFill>
                  <a:srgbClr val="2F528F"/>
                </a:solidFill>
                <a:latin typeface="Arial Nova" panose="020B0504020202020204" pitchFamily="34" charset="0"/>
              </a:rPr>
              <a:t>July</a:t>
            </a:r>
            <a:r>
              <a:rPr lang="it-IT" b="1" dirty="0">
                <a:solidFill>
                  <a:srgbClr val="2F528F"/>
                </a:solidFill>
                <a:latin typeface="Arial Nova" panose="020B0504020202020204" pitchFamily="34" charset="0"/>
              </a:rPr>
              <a:t> – 3 August 2019</a:t>
            </a: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xmlns="" id="{D982BACA-0B93-4917-B581-1EBE062C3604}"/>
              </a:ext>
            </a:extLst>
          </p:cNvPr>
          <p:cNvSpPr/>
          <p:nvPr/>
        </p:nvSpPr>
        <p:spPr>
          <a:xfrm>
            <a:off x="4140231" y="1314450"/>
            <a:ext cx="4638675" cy="1000125"/>
          </a:xfrm>
          <a:prstGeom prst="roundRect">
            <a:avLst/>
          </a:prstGeom>
          <a:solidFill>
            <a:schemeClr val="bg1"/>
          </a:solidFill>
          <a:ln w="666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719C1A6C-E953-4A4F-A917-ADFAF3C82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0225"/>
            <a:ext cx="10515600" cy="45967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000" b="1" dirty="0">
                <a:solidFill>
                  <a:srgbClr val="00B050"/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    WHAT WE SAW </a:t>
            </a:r>
            <a:endParaRPr lang="en-GB" sz="4000" dirty="0">
              <a:latin typeface="Britannic Bold" panose="020B0903060703020204" pitchFamily="34" charset="0"/>
            </a:endParaRP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xmlns="" id="{FA49EF12-9B00-42C5-8CAF-1F7EBDEFAB64}"/>
              </a:ext>
            </a:extLst>
          </p:cNvPr>
          <p:cNvCxnSpPr>
            <a:stCxn id="4" idx="1"/>
          </p:cNvCxnSpPr>
          <p:nvPr/>
        </p:nvCxnSpPr>
        <p:spPr>
          <a:xfrm flipH="1">
            <a:off x="3463956" y="1814513"/>
            <a:ext cx="676275" cy="4762"/>
          </a:xfrm>
          <a:prstGeom prst="line">
            <a:avLst/>
          </a:prstGeom>
          <a:ln w="63500">
            <a:solidFill>
              <a:srgbClr val="2F52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xmlns="" id="{70709A89-F123-436A-8201-C10456A6661C}"/>
              </a:ext>
            </a:extLst>
          </p:cNvPr>
          <p:cNvCxnSpPr/>
          <p:nvPr/>
        </p:nvCxnSpPr>
        <p:spPr>
          <a:xfrm>
            <a:off x="3447218" y="1800225"/>
            <a:ext cx="0" cy="3458500"/>
          </a:xfrm>
          <a:prstGeom prst="line">
            <a:avLst/>
          </a:prstGeom>
          <a:ln w="63500">
            <a:solidFill>
              <a:srgbClr val="2F52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xmlns="" id="{01CF3B7D-F030-4FB9-81E8-943A69A81C75}"/>
              </a:ext>
            </a:extLst>
          </p:cNvPr>
          <p:cNvCxnSpPr/>
          <p:nvPr/>
        </p:nvCxnSpPr>
        <p:spPr>
          <a:xfrm>
            <a:off x="3447218" y="2989556"/>
            <a:ext cx="676275" cy="0"/>
          </a:xfrm>
          <a:prstGeom prst="straightConnector1">
            <a:avLst/>
          </a:prstGeom>
          <a:ln w="63500">
            <a:solidFill>
              <a:srgbClr val="2F528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xmlns="" id="{921CD6D7-6B92-4171-A0EA-0585004C29B5}"/>
              </a:ext>
            </a:extLst>
          </p:cNvPr>
          <p:cNvCxnSpPr/>
          <p:nvPr/>
        </p:nvCxnSpPr>
        <p:spPr>
          <a:xfrm>
            <a:off x="3447218" y="4062004"/>
            <a:ext cx="676275" cy="0"/>
          </a:xfrm>
          <a:prstGeom prst="straightConnector1">
            <a:avLst/>
          </a:prstGeom>
          <a:ln w="63500">
            <a:solidFill>
              <a:srgbClr val="2F528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xmlns="" id="{05AC51F4-F489-4F13-B044-A8B4030F36E1}"/>
              </a:ext>
            </a:extLst>
          </p:cNvPr>
          <p:cNvCxnSpPr/>
          <p:nvPr/>
        </p:nvCxnSpPr>
        <p:spPr>
          <a:xfrm>
            <a:off x="3403337" y="5258725"/>
            <a:ext cx="676275" cy="0"/>
          </a:xfrm>
          <a:prstGeom prst="straightConnector1">
            <a:avLst/>
          </a:prstGeom>
          <a:ln w="63500">
            <a:solidFill>
              <a:srgbClr val="2F528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26010921-2F79-43C7-838F-774447E5F9CB}"/>
              </a:ext>
            </a:extLst>
          </p:cNvPr>
          <p:cNvSpPr txBox="1"/>
          <p:nvPr/>
        </p:nvSpPr>
        <p:spPr>
          <a:xfrm>
            <a:off x="4328703" y="2587164"/>
            <a:ext cx="6257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5763" indent="-385763">
              <a:buAutoNum type="arabicPeriod"/>
            </a:pPr>
            <a:r>
              <a:rPr lang="it-IT" sz="4000" b="1" dirty="0">
                <a:solidFill>
                  <a:srgbClr val="F75309"/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 Dublin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xmlns="" id="{CE191A9E-D42B-4C1E-B24C-B37EB95EE2F1}"/>
              </a:ext>
            </a:extLst>
          </p:cNvPr>
          <p:cNvSpPr txBox="1"/>
          <p:nvPr/>
        </p:nvSpPr>
        <p:spPr>
          <a:xfrm>
            <a:off x="4328703" y="3708061"/>
            <a:ext cx="6143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F75309"/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2. Belfast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xmlns="" id="{43332661-A598-45BE-885C-984723A73CDE}"/>
              </a:ext>
            </a:extLst>
          </p:cNvPr>
          <p:cNvSpPr txBox="1"/>
          <p:nvPr/>
        </p:nvSpPr>
        <p:spPr>
          <a:xfrm>
            <a:off x="4328703" y="4820235"/>
            <a:ext cx="6143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F75309"/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3. Giant </a:t>
            </a:r>
            <a:r>
              <a:rPr lang="it-IT" sz="4000" b="1" dirty="0" err="1">
                <a:solidFill>
                  <a:srgbClr val="F75309"/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causeway</a:t>
            </a:r>
            <a:endParaRPr lang="it-IT" sz="4000" b="1" dirty="0">
              <a:solidFill>
                <a:srgbClr val="F75309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6801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199B6667-3314-47DA-81CA-599E7FA6B1D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07065" y="2885428"/>
            <a:ext cx="6984936" cy="397257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DB7E516E-2D09-4BFA-85F8-1DEE40676D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63954" y="0"/>
            <a:ext cx="5125376" cy="384403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5EE35B19-8777-4005-947D-B4B300DA5C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52702"/>
            <a:ext cx="5207064" cy="390529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83AF9981-E318-4A62-83EB-01E6B1FE54D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1"/>
            <a:ext cx="7066624" cy="3187083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xmlns="" id="{B6BAC14E-DAEB-4B60-B4A4-77F407FEB84A}"/>
              </a:ext>
            </a:extLst>
          </p:cNvPr>
          <p:cNvSpPr/>
          <p:nvPr/>
        </p:nvSpPr>
        <p:spPr>
          <a:xfrm>
            <a:off x="4572292" y="2586917"/>
            <a:ext cx="304741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Dublin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02E27CF7-35E6-4583-8CFF-905AABC3C6CD}"/>
              </a:ext>
            </a:extLst>
          </p:cNvPr>
          <p:cNvSpPr txBox="1"/>
          <p:nvPr/>
        </p:nvSpPr>
        <p:spPr>
          <a:xfrm>
            <a:off x="550416" y="372863"/>
            <a:ext cx="5963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Liﬀey </a:t>
            </a:r>
            <a:r>
              <a:rPr lang="it-IT" sz="2400" dirty="0" err="1">
                <a:solidFill>
                  <a:schemeClr val="bg1"/>
                </a:solidFill>
              </a:rPr>
              <a:t>river</a:t>
            </a:r>
            <a:r>
              <a:rPr lang="it-IT" sz="2400" dirty="0">
                <a:solidFill>
                  <a:schemeClr val="bg1"/>
                </a:solidFill>
              </a:rPr>
              <a:t>, </a:t>
            </a:r>
            <a:r>
              <a:rPr lang="it-IT" sz="2400" dirty="0" err="1">
                <a:solidFill>
                  <a:schemeClr val="bg1"/>
                </a:solidFill>
              </a:rPr>
              <a:t>Calatrava’s</a:t>
            </a:r>
            <a:r>
              <a:rPr lang="it-IT" sz="2400" dirty="0">
                <a:solidFill>
                  <a:schemeClr val="bg1"/>
                </a:solidFill>
              </a:rPr>
              <a:t> bridge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xmlns="" id="{23DE905E-3F37-4131-9BEA-4FAD85BC0318}"/>
              </a:ext>
            </a:extLst>
          </p:cNvPr>
          <p:cNvSpPr txBox="1"/>
          <p:nvPr/>
        </p:nvSpPr>
        <p:spPr>
          <a:xfrm>
            <a:off x="1021816" y="6374164"/>
            <a:ext cx="5963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Christ Church </a:t>
            </a:r>
            <a:r>
              <a:rPr lang="it-IT" sz="2400" dirty="0" err="1">
                <a:solidFill>
                  <a:schemeClr val="bg1"/>
                </a:solidFill>
              </a:rPr>
              <a:t>Cathedral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xmlns="" id="{69CAFBFE-E39C-4C85-922E-C2DC0CEDB459}"/>
              </a:ext>
            </a:extLst>
          </p:cNvPr>
          <p:cNvSpPr txBox="1"/>
          <p:nvPr/>
        </p:nvSpPr>
        <p:spPr>
          <a:xfrm>
            <a:off x="8923513" y="603695"/>
            <a:ext cx="2626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Temple Bar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xmlns="" id="{9F0CFDC4-CFA2-4DAB-9166-72CC9BBC6393}"/>
              </a:ext>
            </a:extLst>
          </p:cNvPr>
          <p:cNvSpPr txBox="1"/>
          <p:nvPr/>
        </p:nvSpPr>
        <p:spPr>
          <a:xfrm>
            <a:off x="9030044" y="4142542"/>
            <a:ext cx="2413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Trinity College</a:t>
            </a:r>
          </a:p>
        </p:txBody>
      </p:sp>
    </p:spTree>
    <p:extLst>
      <p:ext uri="{BB962C8B-B14F-4D97-AF65-F5344CB8AC3E}">
        <p14:creationId xmlns:p14="http://schemas.microsoft.com/office/powerpoint/2010/main" xmlns="" val="2385974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CEC042A6-6573-4281-A8AC-BC32B21815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599122" y="857249"/>
            <a:ext cx="6858001" cy="514350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F2F1857F-F1B4-4402-B966-81EF7B8209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83319" y="0"/>
            <a:ext cx="5279255" cy="395944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9F8F6545-F80F-424E-927B-986B868180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20440AAA-945D-48A7-A370-091ABAEFFF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7463162" y="3318669"/>
            <a:ext cx="4728838" cy="3539331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xmlns="" id="{D1DAABE2-D684-4BC6-AC03-CF92141C12C5}"/>
              </a:ext>
            </a:extLst>
          </p:cNvPr>
          <p:cNvSpPr txBox="1"/>
          <p:nvPr/>
        </p:nvSpPr>
        <p:spPr>
          <a:xfrm>
            <a:off x="110680" y="2731483"/>
            <a:ext cx="2272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solidFill>
                  <a:schemeClr val="bg1"/>
                </a:solidFill>
              </a:rPr>
              <a:t>The port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xmlns="" id="{39D63EFB-46DD-477F-B3CF-7E0A3E216F58}"/>
              </a:ext>
            </a:extLst>
          </p:cNvPr>
          <p:cNvSpPr txBox="1"/>
          <p:nvPr/>
        </p:nvSpPr>
        <p:spPr>
          <a:xfrm>
            <a:off x="6589860" y="2639324"/>
            <a:ext cx="2611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solidFill>
                  <a:schemeClr val="bg1"/>
                </a:solidFill>
              </a:rPr>
              <a:t>The </a:t>
            </a:r>
            <a:r>
              <a:rPr lang="it-IT" sz="4000" dirty="0" err="1">
                <a:solidFill>
                  <a:schemeClr val="bg1"/>
                </a:solidFill>
              </a:rPr>
              <a:t>murals</a:t>
            </a:r>
            <a:endParaRPr lang="it-IT" sz="4000" dirty="0">
              <a:solidFill>
                <a:schemeClr val="bg1"/>
              </a:solidFill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xmlns="" id="{C232C4A0-F418-4E26-96AD-FF11D706D2E7}"/>
              </a:ext>
            </a:extLst>
          </p:cNvPr>
          <p:cNvSpPr txBox="1"/>
          <p:nvPr/>
        </p:nvSpPr>
        <p:spPr>
          <a:xfrm>
            <a:off x="9286004" y="6213460"/>
            <a:ext cx="2290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chemeClr val="bg1"/>
                </a:solidFill>
              </a:rPr>
              <a:t>City hall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xmlns="" id="{617F9D2F-2ACF-4038-9555-888AC5A4707A}"/>
              </a:ext>
            </a:extLst>
          </p:cNvPr>
          <p:cNvSpPr/>
          <p:nvPr/>
        </p:nvSpPr>
        <p:spPr>
          <a:xfrm>
            <a:off x="4479446" y="3033736"/>
            <a:ext cx="304741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Belfast</a:t>
            </a:r>
          </a:p>
        </p:txBody>
      </p:sp>
    </p:spTree>
    <p:extLst>
      <p:ext uri="{BB962C8B-B14F-4D97-AF65-F5344CB8AC3E}">
        <p14:creationId xmlns:p14="http://schemas.microsoft.com/office/powerpoint/2010/main" xmlns="" val="3502523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>
            <a:extLst>
              <a:ext uri="{FF2B5EF4-FFF2-40B4-BE49-F238E27FC236}">
                <a16:creationId xmlns:a16="http://schemas.microsoft.com/office/drawing/2014/main" xmlns="" id="{A3EC187B-6B5E-4455-839F-49B83C37FF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57332" y="-30517"/>
            <a:ext cx="3958700" cy="296902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56F03AA0-64CF-47FA-A3E8-44228B485A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225988" cy="391949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3ACF3B4F-D215-469C-86CA-296567E223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678815" y="644741"/>
            <a:ext cx="5157926" cy="3868445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xmlns="" id="{95B93419-EFD5-41DB-AD12-F503849285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68446" y="2938508"/>
            <a:ext cx="5225989" cy="3919492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xmlns="" id="{B6BAC14E-DAEB-4B60-B4A4-77F407FEB84A}"/>
              </a:ext>
            </a:extLst>
          </p:cNvPr>
          <p:cNvSpPr/>
          <p:nvPr/>
        </p:nvSpPr>
        <p:spPr>
          <a:xfrm>
            <a:off x="2805344" y="2562865"/>
            <a:ext cx="639459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Giant </a:t>
            </a:r>
            <a:r>
              <a:rPr lang="it-IT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causeway</a:t>
            </a:r>
            <a:endParaRPr lang="it-IT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xmlns="" id="{DF6A9A83-962C-40E4-9B07-752F95F3720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894585"/>
            <a:ext cx="4445123" cy="2963415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xmlns="" id="{11E9D223-5234-4B5E-A94A-2D2139C84E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94435" y="4543704"/>
            <a:ext cx="3097565" cy="232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38361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176</Words>
  <Application>Microsoft Office PowerPoint</Application>
  <PresentationFormat>Personalizzato</PresentationFormat>
  <Paragraphs>56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2" baseType="lpstr">
      <vt:lpstr>Tema di Office</vt:lpstr>
      <vt:lpstr>Diapositiva 1</vt:lpstr>
      <vt:lpstr>Trinity College (Dublin) 22 July – 2 August 2019 English for teachers level A2/B1</vt:lpstr>
      <vt:lpstr>Vocabulary and grammar</vt:lpstr>
      <vt:lpstr>Irish culture</vt:lpstr>
      <vt:lpstr>Teaching methodologies</vt:lpstr>
      <vt:lpstr>Ireland 22 July – 3 August 2019</vt:lpstr>
      <vt:lpstr>Diapositiva 7</vt:lpstr>
      <vt:lpstr>Diapositiva 8</vt:lpstr>
      <vt:lpstr>Diapositiva 9</vt:lpstr>
      <vt:lpstr>Diapositiva 10</vt:lpstr>
      <vt:lpstr>Diapositiva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Massimo Landi De Cecco</dc:creator>
  <cp:lastModifiedBy>lab2-pc2</cp:lastModifiedBy>
  <cp:revision>31</cp:revision>
  <dcterms:created xsi:type="dcterms:W3CDTF">2019-10-04T17:36:50Z</dcterms:created>
  <dcterms:modified xsi:type="dcterms:W3CDTF">2021-02-25T12:18:48Z</dcterms:modified>
</cp:coreProperties>
</file>